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autoCompressPictures="0">
  <p:sldMasterIdLst>
    <p:sldMasterId id="2147483648" r:id="rId1"/>
  </p:sldMasterIdLst>
  <p:notesMasterIdLst>
    <p:notesMasterId r:id="rId33"/>
  </p:notesMasterIdLst>
  <p:handoutMasterIdLst>
    <p:handoutMasterId r:id="rId34"/>
  </p:handoutMasterIdLst>
  <p:sldIdLst>
    <p:sldId id="256" r:id="rId2"/>
    <p:sldId id="286" r:id="rId3"/>
    <p:sldId id="283" r:id="rId4"/>
    <p:sldId id="287" r:id="rId5"/>
    <p:sldId id="281" r:id="rId6"/>
    <p:sldId id="282" r:id="rId7"/>
    <p:sldId id="264" r:id="rId8"/>
    <p:sldId id="288" r:id="rId9"/>
    <p:sldId id="257" r:id="rId10"/>
    <p:sldId id="258" r:id="rId11"/>
    <p:sldId id="260" r:id="rId12"/>
    <p:sldId id="259" r:id="rId13"/>
    <p:sldId id="274" r:id="rId14"/>
    <p:sldId id="261" r:id="rId15"/>
    <p:sldId id="262" r:id="rId16"/>
    <p:sldId id="265" r:id="rId17"/>
    <p:sldId id="266" r:id="rId18"/>
    <p:sldId id="267" r:id="rId19"/>
    <p:sldId id="275" r:id="rId20"/>
    <p:sldId id="273" r:id="rId21"/>
    <p:sldId id="279" r:id="rId22"/>
    <p:sldId id="280" r:id="rId23"/>
    <p:sldId id="276" r:id="rId24"/>
    <p:sldId id="277" r:id="rId25"/>
    <p:sldId id="278" r:id="rId26"/>
    <p:sldId id="289" r:id="rId27"/>
    <p:sldId id="285" r:id="rId28"/>
    <p:sldId id="269" r:id="rId29"/>
    <p:sldId id="270" r:id="rId30"/>
    <p:sldId id="284" r:id="rId31"/>
    <p:sldId id="290" r:id="rId32"/>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Times" pitchFamily="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mn-ea"/>
        <a:cs typeface="+mn-cs"/>
      </a:defRPr>
    </a:lvl5pPr>
    <a:lvl6pPr marL="2286000" algn="l" defTabSz="914400" rtl="0" eaLnBrk="1" latinLnBrk="0" hangingPunct="1">
      <a:defRPr sz="2400" kern="1200">
        <a:solidFill>
          <a:schemeClr val="tx1"/>
        </a:solidFill>
        <a:latin typeface="Times" pitchFamily="2" charset="0"/>
        <a:ea typeface="+mn-ea"/>
        <a:cs typeface="+mn-cs"/>
      </a:defRPr>
    </a:lvl6pPr>
    <a:lvl7pPr marL="2743200" algn="l" defTabSz="914400" rtl="0" eaLnBrk="1" latinLnBrk="0" hangingPunct="1">
      <a:defRPr sz="2400" kern="1200">
        <a:solidFill>
          <a:schemeClr val="tx1"/>
        </a:solidFill>
        <a:latin typeface="Times" pitchFamily="2" charset="0"/>
        <a:ea typeface="+mn-ea"/>
        <a:cs typeface="+mn-cs"/>
      </a:defRPr>
    </a:lvl7pPr>
    <a:lvl8pPr marL="3200400" algn="l" defTabSz="914400" rtl="0" eaLnBrk="1" latinLnBrk="0" hangingPunct="1">
      <a:defRPr sz="2400" kern="1200">
        <a:solidFill>
          <a:schemeClr val="tx1"/>
        </a:solidFill>
        <a:latin typeface="Times" pitchFamily="2" charset="0"/>
        <a:ea typeface="+mn-ea"/>
        <a:cs typeface="+mn-cs"/>
      </a:defRPr>
    </a:lvl8pPr>
    <a:lvl9pPr marL="3657600" algn="l" defTabSz="914400" rtl="0" eaLnBrk="1" latinLnBrk="0" hangingPunct="1">
      <a:defRPr sz="2400" kern="1200">
        <a:solidFill>
          <a:schemeClr val="tx1"/>
        </a:solidFill>
        <a:latin typeface="Times" pitchFamily="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2"/>
    <p:restoredTop sz="90941"/>
  </p:normalViewPr>
  <p:slideViewPr>
    <p:cSldViewPr>
      <p:cViewPr varScale="1">
        <p:scale>
          <a:sx n="84" d="100"/>
          <a:sy n="84" d="100"/>
        </p:scale>
        <p:origin x="10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C326CF2-357F-8E40-9CFB-13B352E29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charset="0"/>
              </a:defRPr>
            </a:lvl1pPr>
          </a:lstStyle>
          <a:p>
            <a:pPr>
              <a:defRPr/>
            </a:pPr>
            <a:endParaRPr lang="en-GB"/>
          </a:p>
        </p:txBody>
      </p:sp>
      <p:sp>
        <p:nvSpPr>
          <p:cNvPr id="3" name="Espace réservé de la date 2">
            <a:extLst>
              <a:ext uri="{FF2B5EF4-FFF2-40B4-BE49-F238E27FC236}">
                <a16:creationId xmlns:a16="http://schemas.microsoft.com/office/drawing/2014/main" id="{3D112BB4-9013-8E4A-95B0-DD98AF8EDE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Times" charset="0"/>
              </a:defRPr>
            </a:lvl1pPr>
          </a:lstStyle>
          <a:p>
            <a:pPr>
              <a:defRPr/>
            </a:pPr>
            <a:fld id="{3DB7602F-6007-4248-A332-1D81EA4F75CA}" type="datetimeFigureOut">
              <a:rPr lang="en-GB"/>
              <a:pPr>
                <a:defRPr/>
              </a:pPr>
              <a:t>05/05/2018</a:t>
            </a:fld>
            <a:endParaRPr lang="en-GB"/>
          </a:p>
        </p:txBody>
      </p:sp>
      <p:sp>
        <p:nvSpPr>
          <p:cNvPr id="4" name="Espace réservé du pied de page 3">
            <a:extLst>
              <a:ext uri="{FF2B5EF4-FFF2-40B4-BE49-F238E27FC236}">
                <a16:creationId xmlns:a16="http://schemas.microsoft.com/office/drawing/2014/main" id="{E419A9C4-0228-0843-A3F1-705A6AFF90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Times" charset="0"/>
              </a:defRPr>
            </a:lvl1pPr>
          </a:lstStyle>
          <a:p>
            <a:pPr>
              <a:defRPr/>
            </a:pPr>
            <a:endParaRPr lang="en-GB"/>
          </a:p>
        </p:txBody>
      </p:sp>
      <p:sp>
        <p:nvSpPr>
          <p:cNvPr id="5" name="Espace réservé du numéro de diapositive 4">
            <a:extLst>
              <a:ext uri="{FF2B5EF4-FFF2-40B4-BE49-F238E27FC236}">
                <a16:creationId xmlns:a16="http://schemas.microsoft.com/office/drawing/2014/main" id="{37BEF8B3-A78E-A84B-877B-D407042497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Times" charset="0"/>
              </a:defRPr>
            </a:lvl1pPr>
          </a:lstStyle>
          <a:p>
            <a:pPr>
              <a:defRPr/>
            </a:pPr>
            <a:fld id="{5781A21C-1913-4B42-A359-6803869C1248}" type="slidenum">
              <a:rPr lang="en-GB"/>
              <a:pPr>
                <a:defRPr/>
              </a:pPr>
              <a:t>‹N°›</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BCECB1B-6C58-884C-9A3D-856A635DF8A1}"/>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charset="0"/>
              </a:defRPr>
            </a:lvl1pPr>
          </a:lstStyle>
          <a:p>
            <a:pPr>
              <a:defRPr/>
            </a:pPr>
            <a:endParaRPr lang="en-GB" altLang="x-none"/>
          </a:p>
        </p:txBody>
      </p:sp>
      <p:sp>
        <p:nvSpPr>
          <p:cNvPr id="18435" name="Rectangle 3">
            <a:extLst>
              <a:ext uri="{FF2B5EF4-FFF2-40B4-BE49-F238E27FC236}">
                <a16:creationId xmlns:a16="http://schemas.microsoft.com/office/drawing/2014/main" id="{0DBBDC76-0307-3344-8391-C22314476D22}"/>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endParaRPr lang="en-GB" altLang="x-none"/>
          </a:p>
        </p:txBody>
      </p:sp>
      <p:sp>
        <p:nvSpPr>
          <p:cNvPr id="18436" name="Rectangle 4">
            <a:extLst>
              <a:ext uri="{FF2B5EF4-FFF2-40B4-BE49-F238E27FC236}">
                <a16:creationId xmlns:a16="http://schemas.microsoft.com/office/drawing/2014/main" id="{A5C15128-DF59-6A43-812D-4E73A6BFF73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8437" name="Rectangle 5">
            <a:extLst>
              <a:ext uri="{FF2B5EF4-FFF2-40B4-BE49-F238E27FC236}">
                <a16:creationId xmlns:a16="http://schemas.microsoft.com/office/drawing/2014/main" id="{B5309CEF-0F5B-8D49-BB61-8716DEE56033}"/>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GB" altLang="x-none" noProof="0"/>
              <a:t>Cliquez pour modifier les styles du texte du masque</a:t>
            </a:r>
          </a:p>
          <a:p>
            <a:pPr lvl="1"/>
            <a:r>
              <a:rPr lang="en-GB" altLang="x-none" noProof="0"/>
              <a:t>Deuxième niveau</a:t>
            </a:r>
          </a:p>
          <a:p>
            <a:pPr lvl="2"/>
            <a:r>
              <a:rPr lang="en-GB" altLang="x-none" noProof="0"/>
              <a:t>Troisième niveau</a:t>
            </a:r>
          </a:p>
          <a:p>
            <a:pPr lvl="3"/>
            <a:r>
              <a:rPr lang="en-GB" altLang="x-none" noProof="0"/>
              <a:t>Quatrième niveau</a:t>
            </a:r>
          </a:p>
          <a:p>
            <a:pPr lvl="4"/>
            <a:r>
              <a:rPr lang="en-GB" altLang="x-none" noProof="0"/>
              <a:t>Cinquième niveau</a:t>
            </a:r>
          </a:p>
        </p:txBody>
      </p:sp>
      <p:sp>
        <p:nvSpPr>
          <p:cNvPr id="18438" name="Rectangle 6">
            <a:extLst>
              <a:ext uri="{FF2B5EF4-FFF2-40B4-BE49-F238E27FC236}">
                <a16:creationId xmlns:a16="http://schemas.microsoft.com/office/drawing/2014/main" id="{F4530FE5-06D7-E94C-A5F0-AE7323F1548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charset="0"/>
              </a:defRPr>
            </a:lvl1pPr>
          </a:lstStyle>
          <a:p>
            <a:pPr>
              <a:defRPr/>
            </a:pPr>
            <a:endParaRPr lang="en-GB" altLang="x-none"/>
          </a:p>
        </p:txBody>
      </p:sp>
      <p:sp>
        <p:nvSpPr>
          <p:cNvPr id="18439" name="Rectangle 7">
            <a:extLst>
              <a:ext uri="{FF2B5EF4-FFF2-40B4-BE49-F238E27FC236}">
                <a16:creationId xmlns:a16="http://schemas.microsoft.com/office/drawing/2014/main" id="{D48ADCD9-519E-9445-A6C6-6655518C877A}"/>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pPr>
              <a:defRPr/>
            </a:pPr>
            <a:fld id="{CF570139-A9E8-4C49-AF13-8D2EE1CBA28D}"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D842362-984B-404A-A48E-8F2FDE7FA84E}"/>
              </a:ext>
            </a:extLst>
          </p:cNvPr>
          <p:cNvSpPr>
            <a:spLocks noGrp="1" noChangeArrowheads="1"/>
          </p:cNvSpPr>
          <p:nvPr>
            <p:ph type="sldNum" sz="quarter" idx="5"/>
          </p:nvPr>
        </p:nvSpPr>
        <p:spPr/>
        <p:txBody>
          <a:bodyPr/>
          <a:lstStyle/>
          <a:p>
            <a:pPr>
              <a:defRPr/>
            </a:pPr>
            <a:fld id="{A3B61467-177D-E146-A2EB-2D253D0ECF1B}" type="slidenum">
              <a:rPr lang="en-GB" altLang="x-none"/>
              <a:pPr>
                <a:defRPr/>
              </a:pPr>
              <a:t>1</a:t>
            </a:fld>
            <a:endParaRPr lang="en-GB" altLang="x-none"/>
          </a:p>
        </p:txBody>
      </p:sp>
      <p:sp>
        <p:nvSpPr>
          <p:cNvPr id="20482" name="Rectangle 2">
            <a:extLst>
              <a:ext uri="{FF2B5EF4-FFF2-40B4-BE49-F238E27FC236}">
                <a16:creationId xmlns:a16="http://schemas.microsoft.com/office/drawing/2014/main" id="{5496CDF7-A309-A94F-B40B-0F30E6EA2C47}"/>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9B8F8A7C-BE7E-6647-8364-F6D72AF1CE78}"/>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BB7CC2-2041-4F48-97C9-E4A1B62AB31A}"/>
              </a:ext>
            </a:extLst>
          </p:cNvPr>
          <p:cNvSpPr>
            <a:spLocks noGrp="1" noChangeArrowheads="1"/>
          </p:cNvSpPr>
          <p:nvPr>
            <p:ph type="sldNum" sz="quarter" idx="5"/>
          </p:nvPr>
        </p:nvSpPr>
        <p:spPr/>
        <p:txBody>
          <a:bodyPr/>
          <a:lstStyle/>
          <a:p>
            <a:pPr>
              <a:defRPr/>
            </a:pPr>
            <a:fld id="{00BE407D-23AE-7C40-A404-2B00FC619A93}" type="slidenum">
              <a:rPr lang="en-GB" altLang="x-none"/>
              <a:pPr>
                <a:defRPr/>
              </a:pPr>
              <a:t>17</a:t>
            </a:fld>
            <a:endParaRPr lang="en-GB" altLang="x-none"/>
          </a:p>
        </p:txBody>
      </p:sp>
      <p:sp>
        <p:nvSpPr>
          <p:cNvPr id="29698" name="Rectangle 2">
            <a:extLst>
              <a:ext uri="{FF2B5EF4-FFF2-40B4-BE49-F238E27FC236}">
                <a16:creationId xmlns:a16="http://schemas.microsoft.com/office/drawing/2014/main" id="{29E18342-EDF3-124B-9445-D064E1F8FAF2}"/>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D36A40C6-47D2-F747-ACE0-FF4FB7198A7B}"/>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92C9EF8-0462-8B43-A78B-4E4BF8D39DFD}"/>
              </a:ext>
            </a:extLst>
          </p:cNvPr>
          <p:cNvSpPr>
            <a:spLocks noGrp="1" noChangeArrowheads="1"/>
          </p:cNvSpPr>
          <p:nvPr>
            <p:ph type="sldNum" sz="quarter" idx="5"/>
          </p:nvPr>
        </p:nvSpPr>
        <p:spPr/>
        <p:txBody>
          <a:bodyPr/>
          <a:lstStyle/>
          <a:p>
            <a:pPr>
              <a:defRPr/>
            </a:pPr>
            <a:fld id="{B26B7636-A1A6-C84A-AFFC-6B0196371902}" type="slidenum">
              <a:rPr lang="en-GB" altLang="x-none"/>
              <a:pPr>
                <a:defRPr/>
              </a:pPr>
              <a:t>18</a:t>
            </a:fld>
            <a:endParaRPr lang="en-GB" altLang="x-none"/>
          </a:p>
        </p:txBody>
      </p:sp>
      <p:sp>
        <p:nvSpPr>
          <p:cNvPr id="30722" name="Rectangle 2">
            <a:extLst>
              <a:ext uri="{FF2B5EF4-FFF2-40B4-BE49-F238E27FC236}">
                <a16:creationId xmlns:a16="http://schemas.microsoft.com/office/drawing/2014/main" id="{EB2CA45C-0E7B-BC4E-B214-7D882281AF11}"/>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095C7C1B-4C7F-344C-B416-5B1F613518F0}"/>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EBE128-9BD1-454A-AD4C-048889F3C6DB}"/>
              </a:ext>
            </a:extLst>
          </p:cNvPr>
          <p:cNvSpPr>
            <a:spLocks noGrp="1" noChangeArrowheads="1"/>
          </p:cNvSpPr>
          <p:nvPr>
            <p:ph type="sldNum" sz="quarter" idx="5"/>
          </p:nvPr>
        </p:nvSpPr>
        <p:spPr/>
        <p:txBody>
          <a:bodyPr/>
          <a:lstStyle/>
          <a:p>
            <a:pPr>
              <a:defRPr/>
            </a:pPr>
            <a:fld id="{7F7A5346-66F1-894C-B4AA-E3C83BAC7604}" type="slidenum">
              <a:rPr lang="en-GB" altLang="x-none"/>
              <a:pPr>
                <a:defRPr/>
              </a:pPr>
              <a:t>27</a:t>
            </a:fld>
            <a:endParaRPr lang="en-GB" altLang="x-none"/>
          </a:p>
        </p:txBody>
      </p:sp>
      <p:sp>
        <p:nvSpPr>
          <p:cNvPr id="31746" name="Rectangle 2">
            <a:extLst>
              <a:ext uri="{FF2B5EF4-FFF2-40B4-BE49-F238E27FC236}">
                <a16:creationId xmlns:a16="http://schemas.microsoft.com/office/drawing/2014/main" id="{67D11A9F-C9C6-7042-888A-566AE9CDC754}"/>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B91C5C9F-4312-D045-9A41-685C4F38879B}"/>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4642A3-1C93-434E-AF7B-239CD790CD98}"/>
              </a:ext>
            </a:extLst>
          </p:cNvPr>
          <p:cNvSpPr>
            <a:spLocks noGrp="1" noChangeArrowheads="1"/>
          </p:cNvSpPr>
          <p:nvPr>
            <p:ph type="sldNum" sz="quarter" idx="5"/>
          </p:nvPr>
        </p:nvSpPr>
        <p:spPr/>
        <p:txBody>
          <a:bodyPr/>
          <a:lstStyle/>
          <a:p>
            <a:pPr>
              <a:defRPr/>
            </a:pPr>
            <a:fld id="{467A0710-1DC2-544C-B903-470160A0ECE9}" type="slidenum">
              <a:rPr lang="en-GB" altLang="x-none"/>
              <a:pPr>
                <a:defRPr/>
              </a:pPr>
              <a:t>28</a:t>
            </a:fld>
            <a:endParaRPr lang="en-GB" altLang="x-none"/>
          </a:p>
        </p:txBody>
      </p:sp>
      <p:sp>
        <p:nvSpPr>
          <p:cNvPr id="32770" name="Rectangle 2">
            <a:extLst>
              <a:ext uri="{FF2B5EF4-FFF2-40B4-BE49-F238E27FC236}">
                <a16:creationId xmlns:a16="http://schemas.microsoft.com/office/drawing/2014/main" id="{4D269D72-8066-6943-953C-277F9D7712AC}"/>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01A22041-7047-2A4D-A98A-5812FBC9EEE3}"/>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4012B8-5AC4-B44A-A033-82D45DC5BED8}"/>
              </a:ext>
            </a:extLst>
          </p:cNvPr>
          <p:cNvSpPr>
            <a:spLocks noGrp="1" noChangeArrowheads="1"/>
          </p:cNvSpPr>
          <p:nvPr>
            <p:ph type="sldNum" sz="quarter" idx="5"/>
          </p:nvPr>
        </p:nvSpPr>
        <p:spPr/>
        <p:txBody>
          <a:bodyPr/>
          <a:lstStyle/>
          <a:p>
            <a:pPr>
              <a:defRPr/>
            </a:pPr>
            <a:fld id="{58671CD7-F8A8-DB41-8DCB-437370E3BC52}" type="slidenum">
              <a:rPr lang="en-GB" altLang="x-none"/>
              <a:pPr>
                <a:defRPr/>
              </a:pPr>
              <a:t>29</a:t>
            </a:fld>
            <a:endParaRPr lang="en-GB" altLang="x-none"/>
          </a:p>
        </p:txBody>
      </p:sp>
      <p:sp>
        <p:nvSpPr>
          <p:cNvPr id="33794" name="Rectangle 2">
            <a:extLst>
              <a:ext uri="{FF2B5EF4-FFF2-40B4-BE49-F238E27FC236}">
                <a16:creationId xmlns:a16="http://schemas.microsoft.com/office/drawing/2014/main" id="{1FCD0671-7996-814D-996C-C2A5A2D87FAA}"/>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842EF869-E3F8-EF43-8F26-36FDF417BFC2}"/>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03F9F91-8A9E-DC47-844E-6790CC26C040}"/>
              </a:ext>
            </a:extLst>
          </p:cNvPr>
          <p:cNvSpPr>
            <a:spLocks noGrp="1" noChangeArrowheads="1"/>
          </p:cNvSpPr>
          <p:nvPr>
            <p:ph type="sldNum" sz="quarter" idx="5"/>
          </p:nvPr>
        </p:nvSpPr>
        <p:spPr/>
        <p:txBody>
          <a:bodyPr/>
          <a:lstStyle/>
          <a:p>
            <a:pPr>
              <a:defRPr/>
            </a:pPr>
            <a:fld id="{77161EEE-94B6-384E-9C36-586FD71EA316}" type="slidenum">
              <a:rPr lang="en-GB" altLang="x-none"/>
              <a:pPr>
                <a:defRPr/>
              </a:pPr>
              <a:t>7</a:t>
            </a:fld>
            <a:endParaRPr lang="en-GB" altLang="x-none"/>
          </a:p>
        </p:txBody>
      </p:sp>
      <p:sp>
        <p:nvSpPr>
          <p:cNvPr id="21506" name="Rectangle 2">
            <a:extLst>
              <a:ext uri="{FF2B5EF4-FFF2-40B4-BE49-F238E27FC236}">
                <a16:creationId xmlns:a16="http://schemas.microsoft.com/office/drawing/2014/main" id="{30C65C26-3B90-0947-A4BC-E15AE9F6B5EE}"/>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AC374E37-A729-0E46-8529-4A3EC1A06299}"/>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29A097E-90F4-8943-9619-4A2CE44DFC14}"/>
              </a:ext>
            </a:extLst>
          </p:cNvPr>
          <p:cNvSpPr>
            <a:spLocks noGrp="1" noChangeArrowheads="1"/>
          </p:cNvSpPr>
          <p:nvPr>
            <p:ph type="sldNum" sz="quarter" idx="5"/>
          </p:nvPr>
        </p:nvSpPr>
        <p:spPr/>
        <p:txBody>
          <a:bodyPr/>
          <a:lstStyle/>
          <a:p>
            <a:pPr>
              <a:defRPr/>
            </a:pPr>
            <a:fld id="{DD65A831-9EE9-7840-B2C7-3B5A8E5C7841}" type="slidenum">
              <a:rPr lang="en-GB" altLang="x-none"/>
              <a:pPr>
                <a:defRPr/>
              </a:pPr>
              <a:t>9</a:t>
            </a:fld>
            <a:endParaRPr lang="en-GB" altLang="x-none"/>
          </a:p>
        </p:txBody>
      </p:sp>
      <p:sp>
        <p:nvSpPr>
          <p:cNvPr id="22530" name="Rectangle 2">
            <a:extLst>
              <a:ext uri="{FF2B5EF4-FFF2-40B4-BE49-F238E27FC236}">
                <a16:creationId xmlns:a16="http://schemas.microsoft.com/office/drawing/2014/main" id="{5BFA7638-6B4B-CA48-802B-F97455E7D20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735A4DF-AE34-7549-A627-B6B6694DDF90}"/>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AEF9301-297A-E145-B15C-CE17C98E582F}"/>
              </a:ext>
            </a:extLst>
          </p:cNvPr>
          <p:cNvSpPr>
            <a:spLocks noGrp="1" noChangeArrowheads="1"/>
          </p:cNvSpPr>
          <p:nvPr>
            <p:ph type="sldNum" sz="quarter" idx="5"/>
          </p:nvPr>
        </p:nvSpPr>
        <p:spPr/>
        <p:txBody>
          <a:bodyPr/>
          <a:lstStyle/>
          <a:p>
            <a:pPr>
              <a:defRPr/>
            </a:pPr>
            <a:fld id="{35AED373-B545-6241-9DC6-DBDA39D1C8EE}" type="slidenum">
              <a:rPr lang="en-GB" altLang="x-none"/>
              <a:pPr>
                <a:defRPr/>
              </a:pPr>
              <a:t>10</a:t>
            </a:fld>
            <a:endParaRPr lang="en-GB" altLang="x-none"/>
          </a:p>
        </p:txBody>
      </p:sp>
      <p:sp>
        <p:nvSpPr>
          <p:cNvPr id="23554" name="Rectangle 2">
            <a:extLst>
              <a:ext uri="{FF2B5EF4-FFF2-40B4-BE49-F238E27FC236}">
                <a16:creationId xmlns:a16="http://schemas.microsoft.com/office/drawing/2014/main" id="{653CE50D-9795-8944-95BB-37B4905648FF}"/>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88337957-A408-BB45-AF4D-DC5C78E68EDB}"/>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EBDD1D-D958-424D-956F-195F62185756}"/>
              </a:ext>
            </a:extLst>
          </p:cNvPr>
          <p:cNvSpPr>
            <a:spLocks noGrp="1" noChangeArrowheads="1"/>
          </p:cNvSpPr>
          <p:nvPr>
            <p:ph type="sldNum" sz="quarter" idx="5"/>
          </p:nvPr>
        </p:nvSpPr>
        <p:spPr/>
        <p:txBody>
          <a:bodyPr/>
          <a:lstStyle/>
          <a:p>
            <a:pPr>
              <a:defRPr/>
            </a:pPr>
            <a:fld id="{F06F48ED-525D-C24E-9A24-68D02E1417DC}" type="slidenum">
              <a:rPr lang="en-GB" altLang="x-none"/>
              <a:pPr>
                <a:defRPr/>
              </a:pPr>
              <a:t>11</a:t>
            </a:fld>
            <a:endParaRPr lang="en-GB" altLang="x-none"/>
          </a:p>
        </p:txBody>
      </p:sp>
      <p:sp>
        <p:nvSpPr>
          <p:cNvPr id="19458" name="Rectangle 2">
            <a:extLst>
              <a:ext uri="{FF2B5EF4-FFF2-40B4-BE49-F238E27FC236}">
                <a16:creationId xmlns:a16="http://schemas.microsoft.com/office/drawing/2014/main" id="{A123CE84-63FC-2443-B47A-A9D50356FB8A}"/>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8F9A2798-F860-1242-B83B-994CCA272B8D}"/>
              </a:ext>
            </a:extLst>
          </p:cNvPr>
          <p:cNvSpPr>
            <a:spLocks noGrp="1" noChangeArrowheads="1"/>
          </p:cNvSpPr>
          <p:nvPr>
            <p:ph type="body" idx="1"/>
          </p:nvPr>
        </p:nvSpPr>
        <p:spPr/>
        <p:txBody>
          <a:bodyPr/>
          <a:lstStyle/>
          <a:p>
            <a:pPr eaLnBrk="1" hangingPunct="1">
              <a:defRPr/>
            </a:pPr>
            <a:r>
              <a:rPr lang="en-GB" altLang="x-none"/>
              <a:t>Les numéros des noeuds terminaux n correspondent aux positions sur le string commencant à la position de même</a:t>
            </a:r>
          </a:p>
          <a:p>
            <a:pPr eaLnBrk="1" hangingPunct="1">
              <a:defRPr/>
            </a:pPr>
            <a:r>
              <a:rPr lang="en-GB" altLang="x-none"/>
              <a:t>numéro 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E7C224-70C1-5445-98FF-E082678DA093}"/>
              </a:ext>
            </a:extLst>
          </p:cNvPr>
          <p:cNvSpPr>
            <a:spLocks noGrp="1" noChangeArrowheads="1"/>
          </p:cNvSpPr>
          <p:nvPr>
            <p:ph type="sldNum" sz="quarter" idx="5"/>
          </p:nvPr>
        </p:nvSpPr>
        <p:spPr/>
        <p:txBody>
          <a:bodyPr/>
          <a:lstStyle/>
          <a:p>
            <a:pPr>
              <a:defRPr/>
            </a:pPr>
            <a:fld id="{2D35D23C-4064-724C-BF0F-6292FD18BBE8}" type="slidenum">
              <a:rPr lang="en-GB" altLang="x-none"/>
              <a:pPr>
                <a:defRPr/>
              </a:pPr>
              <a:t>12</a:t>
            </a:fld>
            <a:endParaRPr lang="en-GB" altLang="x-none"/>
          </a:p>
        </p:txBody>
      </p:sp>
      <p:sp>
        <p:nvSpPr>
          <p:cNvPr id="24578" name="Rectangle 2">
            <a:extLst>
              <a:ext uri="{FF2B5EF4-FFF2-40B4-BE49-F238E27FC236}">
                <a16:creationId xmlns:a16="http://schemas.microsoft.com/office/drawing/2014/main" id="{C653068B-B904-2347-A456-A65B80FDEDDD}"/>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E4A0B6EB-D2DC-FA4C-B973-794B41383504}"/>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4F87C2-12C6-2A42-B5CF-19945335D1AE}"/>
              </a:ext>
            </a:extLst>
          </p:cNvPr>
          <p:cNvSpPr>
            <a:spLocks noGrp="1" noChangeArrowheads="1"/>
          </p:cNvSpPr>
          <p:nvPr>
            <p:ph type="sldNum" sz="quarter" idx="5"/>
          </p:nvPr>
        </p:nvSpPr>
        <p:spPr/>
        <p:txBody>
          <a:bodyPr/>
          <a:lstStyle/>
          <a:p>
            <a:pPr>
              <a:defRPr/>
            </a:pPr>
            <a:fld id="{F3DF9C69-7E84-B844-BB30-99C386CA574B}" type="slidenum">
              <a:rPr lang="en-GB" altLang="x-none"/>
              <a:pPr>
                <a:defRPr/>
              </a:pPr>
              <a:t>14</a:t>
            </a:fld>
            <a:endParaRPr lang="en-GB" altLang="x-none"/>
          </a:p>
        </p:txBody>
      </p:sp>
      <p:sp>
        <p:nvSpPr>
          <p:cNvPr id="25602" name="Rectangle 2">
            <a:extLst>
              <a:ext uri="{FF2B5EF4-FFF2-40B4-BE49-F238E27FC236}">
                <a16:creationId xmlns:a16="http://schemas.microsoft.com/office/drawing/2014/main" id="{FCC6B3A3-24B1-BE49-BE7D-BC4079ED90EE}"/>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3C4F544C-5E2A-4941-AC82-6668CDD35D6B}"/>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4E0D2AB-007E-B54C-B773-92FA60D66B4D}"/>
              </a:ext>
            </a:extLst>
          </p:cNvPr>
          <p:cNvSpPr>
            <a:spLocks noGrp="1" noChangeArrowheads="1"/>
          </p:cNvSpPr>
          <p:nvPr>
            <p:ph type="sldNum" sz="quarter" idx="5"/>
          </p:nvPr>
        </p:nvSpPr>
        <p:spPr/>
        <p:txBody>
          <a:bodyPr/>
          <a:lstStyle/>
          <a:p>
            <a:pPr>
              <a:defRPr/>
            </a:pPr>
            <a:fld id="{6E3D6352-3ECC-0443-BFCF-39EF2AAF0DDE}" type="slidenum">
              <a:rPr lang="en-GB" altLang="x-none"/>
              <a:pPr>
                <a:defRPr/>
              </a:pPr>
              <a:t>15</a:t>
            </a:fld>
            <a:endParaRPr lang="en-GB" altLang="x-none"/>
          </a:p>
        </p:txBody>
      </p:sp>
      <p:sp>
        <p:nvSpPr>
          <p:cNvPr id="26626" name="Rectangle 2">
            <a:extLst>
              <a:ext uri="{FF2B5EF4-FFF2-40B4-BE49-F238E27FC236}">
                <a16:creationId xmlns:a16="http://schemas.microsoft.com/office/drawing/2014/main" id="{CB62E869-E0B0-4C4C-81F5-95DDD44EAA23}"/>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22AE4A26-96FB-1A45-ABE6-B834767DA191}"/>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09F7207-CCF6-264F-B85C-0313C8A76D91}"/>
              </a:ext>
            </a:extLst>
          </p:cNvPr>
          <p:cNvSpPr>
            <a:spLocks noGrp="1" noChangeArrowheads="1"/>
          </p:cNvSpPr>
          <p:nvPr>
            <p:ph type="sldNum" sz="quarter" idx="5"/>
          </p:nvPr>
        </p:nvSpPr>
        <p:spPr/>
        <p:txBody>
          <a:bodyPr/>
          <a:lstStyle/>
          <a:p>
            <a:pPr>
              <a:defRPr/>
            </a:pPr>
            <a:fld id="{DB83D20A-8169-DE4A-9A4C-B366AD988DED}" type="slidenum">
              <a:rPr lang="en-GB" altLang="x-none"/>
              <a:pPr>
                <a:defRPr/>
              </a:pPr>
              <a:t>16</a:t>
            </a:fld>
            <a:endParaRPr lang="en-GB" altLang="x-none"/>
          </a:p>
        </p:txBody>
      </p:sp>
      <p:sp>
        <p:nvSpPr>
          <p:cNvPr id="28674" name="Rectangle 2">
            <a:extLst>
              <a:ext uri="{FF2B5EF4-FFF2-40B4-BE49-F238E27FC236}">
                <a16:creationId xmlns:a16="http://schemas.microsoft.com/office/drawing/2014/main" id="{74710CA8-95D7-C74A-B61B-AE5406917350}"/>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9FC51E9-8665-4149-9B6C-D8D9C5085BB3}"/>
              </a:ext>
            </a:extLst>
          </p:cNvPr>
          <p:cNvSpPr>
            <a:spLocks noGrp="1" noChangeArrowheads="1"/>
          </p:cNvSpPr>
          <p:nvPr>
            <p:ph type="body" idx="1"/>
          </p:nvPr>
        </p:nvSpPr>
        <p:spPr/>
        <p:txBody>
          <a:bodyPr/>
          <a:lstStyle/>
          <a:p>
            <a:pPr eaLnBrk="1" hangingPunct="1">
              <a:defRPr/>
            </a:pPr>
            <a:endParaRPr lang="x-none" altLang="x-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Cliquez et modifiez le titre</a:t>
            </a:r>
            <a:endParaRPr lang="en-GB"/>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style des sous-titres du masque</a:t>
            </a:r>
            <a:endParaRPr lang="en-GB"/>
          </a:p>
        </p:txBody>
      </p:sp>
      <p:sp>
        <p:nvSpPr>
          <p:cNvPr id="4" name="Rectangle 4">
            <a:extLst>
              <a:ext uri="{FF2B5EF4-FFF2-40B4-BE49-F238E27FC236}">
                <a16:creationId xmlns:a16="http://schemas.microsoft.com/office/drawing/2014/main" id="{95976517-4A13-024C-A048-8B85DEBEEB58}"/>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a:extLst>
              <a:ext uri="{FF2B5EF4-FFF2-40B4-BE49-F238E27FC236}">
                <a16:creationId xmlns:a16="http://schemas.microsoft.com/office/drawing/2014/main" id="{8C862407-CF62-A14F-82B0-382E21070513}"/>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a:extLst>
              <a:ext uri="{FF2B5EF4-FFF2-40B4-BE49-F238E27FC236}">
                <a16:creationId xmlns:a16="http://schemas.microsoft.com/office/drawing/2014/main" id="{ED686838-ABC0-8F42-9873-7A528F4A23CA}"/>
              </a:ext>
            </a:extLst>
          </p:cNvPr>
          <p:cNvSpPr>
            <a:spLocks noGrp="1" noChangeArrowheads="1"/>
          </p:cNvSpPr>
          <p:nvPr>
            <p:ph type="sldNum" sz="quarter" idx="12"/>
          </p:nvPr>
        </p:nvSpPr>
        <p:spPr>
          <a:ln/>
        </p:spPr>
        <p:txBody>
          <a:bodyPr/>
          <a:lstStyle>
            <a:lvl1pPr>
              <a:defRPr/>
            </a:lvl1pPr>
          </a:lstStyle>
          <a:p>
            <a:pPr>
              <a:defRPr/>
            </a:pPr>
            <a:fld id="{CC9CED30-5AB6-014C-BCF6-B563F67F964A}" type="slidenum">
              <a:rPr lang="en-GB" altLang="x-none"/>
              <a:pPr>
                <a:defRPr/>
              </a:pPr>
              <a:t>‹N°›</a:t>
            </a:fld>
            <a:endParaRPr lang="en-GB" altLang="x-none"/>
          </a:p>
        </p:txBody>
      </p:sp>
    </p:spTree>
    <p:extLst>
      <p:ext uri="{BB962C8B-B14F-4D97-AF65-F5344CB8AC3E}">
        <p14:creationId xmlns:p14="http://schemas.microsoft.com/office/powerpoint/2010/main" val="406547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Rectangle 4">
            <a:extLst>
              <a:ext uri="{FF2B5EF4-FFF2-40B4-BE49-F238E27FC236}">
                <a16:creationId xmlns:a16="http://schemas.microsoft.com/office/drawing/2014/main" id="{8BCB6B8A-6C04-C649-BA6D-EF721F2F27DA}"/>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a:extLst>
              <a:ext uri="{FF2B5EF4-FFF2-40B4-BE49-F238E27FC236}">
                <a16:creationId xmlns:a16="http://schemas.microsoft.com/office/drawing/2014/main" id="{BC0CE2B3-1B1C-954C-B6D5-72D7E3C220F3}"/>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a:extLst>
              <a:ext uri="{FF2B5EF4-FFF2-40B4-BE49-F238E27FC236}">
                <a16:creationId xmlns:a16="http://schemas.microsoft.com/office/drawing/2014/main" id="{28576F31-7642-6D4B-890B-8B21D1FA06A5}"/>
              </a:ext>
            </a:extLst>
          </p:cNvPr>
          <p:cNvSpPr>
            <a:spLocks noGrp="1" noChangeArrowheads="1"/>
          </p:cNvSpPr>
          <p:nvPr>
            <p:ph type="sldNum" sz="quarter" idx="12"/>
          </p:nvPr>
        </p:nvSpPr>
        <p:spPr>
          <a:ln/>
        </p:spPr>
        <p:txBody>
          <a:bodyPr/>
          <a:lstStyle>
            <a:lvl1pPr>
              <a:defRPr/>
            </a:lvl1pPr>
          </a:lstStyle>
          <a:p>
            <a:pPr>
              <a:defRPr/>
            </a:pPr>
            <a:fld id="{C3C3CF59-E518-D243-B833-EAC491620C73}" type="slidenum">
              <a:rPr lang="en-GB" altLang="x-none"/>
              <a:pPr>
                <a:defRPr/>
              </a:pPr>
              <a:t>‹N°›</a:t>
            </a:fld>
            <a:endParaRPr lang="en-GB" altLang="x-none"/>
          </a:p>
        </p:txBody>
      </p:sp>
    </p:spTree>
    <p:extLst>
      <p:ext uri="{BB962C8B-B14F-4D97-AF65-F5344CB8AC3E}">
        <p14:creationId xmlns:p14="http://schemas.microsoft.com/office/powerpoint/2010/main" val="80720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609600"/>
            <a:ext cx="1943100" cy="5486400"/>
          </a:xfrm>
        </p:spPr>
        <p:txBody>
          <a:bodyPr vert="eaVert"/>
          <a:lstStyle/>
          <a:p>
            <a:r>
              <a:rPr lang="fr-FR"/>
              <a:t>Cliquez et modifiez le titre</a:t>
            </a:r>
            <a:endParaRPr lang="en-GB"/>
          </a:p>
        </p:txBody>
      </p:sp>
      <p:sp>
        <p:nvSpPr>
          <p:cNvPr id="3" name="Espace réservé du texte vertical 2"/>
          <p:cNvSpPr>
            <a:spLocks noGrp="1"/>
          </p:cNvSpPr>
          <p:nvPr>
            <p:ph type="body" orient="vert" idx="1"/>
          </p:nvPr>
        </p:nvSpPr>
        <p:spPr>
          <a:xfrm>
            <a:off x="685800" y="609600"/>
            <a:ext cx="5676900" cy="54864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Rectangle 4">
            <a:extLst>
              <a:ext uri="{FF2B5EF4-FFF2-40B4-BE49-F238E27FC236}">
                <a16:creationId xmlns:a16="http://schemas.microsoft.com/office/drawing/2014/main" id="{E19468A6-4AC7-134B-81D5-7C31049C8DCB}"/>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a:extLst>
              <a:ext uri="{FF2B5EF4-FFF2-40B4-BE49-F238E27FC236}">
                <a16:creationId xmlns:a16="http://schemas.microsoft.com/office/drawing/2014/main" id="{ABB08614-151D-454E-BB26-17988046476A}"/>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a:extLst>
              <a:ext uri="{FF2B5EF4-FFF2-40B4-BE49-F238E27FC236}">
                <a16:creationId xmlns:a16="http://schemas.microsoft.com/office/drawing/2014/main" id="{1B5FB77C-499D-E745-95C8-CEDA68645127}"/>
              </a:ext>
            </a:extLst>
          </p:cNvPr>
          <p:cNvSpPr>
            <a:spLocks noGrp="1" noChangeArrowheads="1"/>
          </p:cNvSpPr>
          <p:nvPr>
            <p:ph type="sldNum" sz="quarter" idx="12"/>
          </p:nvPr>
        </p:nvSpPr>
        <p:spPr>
          <a:ln/>
        </p:spPr>
        <p:txBody>
          <a:bodyPr/>
          <a:lstStyle>
            <a:lvl1pPr>
              <a:defRPr/>
            </a:lvl1pPr>
          </a:lstStyle>
          <a:p>
            <a:pPr>
              <a:defRPr/>
            </a:pPr>
            <a:fld id="{BD633C57-FD52-1845-8A77-FFDD849DF84D}" type="slidenum">
              <a:rPr lang="en-GB" altLang="x-none"/>
              <a:pPr>
                <a:defRPr/>
              </a:pPr>
              <a:t>‹N°›</a:t>
            </a:fld>
            <a:endParaRPr lang="en-GB" altLang="x-none"/>
          </a:p>
        </p:txBody>
      </p:sp>
    </p:spTree>
    <p:extLst>
      <p:ext uri="{BB962C8B-B14F-4D97-AF65-F5344CB8AC3E}">
        <p14:creationId xmlns:p14="http://schemas.microsoft.com/office/powerpoint/2010/main" val="218391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Rectangle 4">
            <a:extLst>
              <a:ext uri="{FF2B5EF4-FFF2-40B4-BE49-F238E27FC236}">
                <a16:creationId xmlns:a16="http://schemas.microsoft.com/office/drawing/2014/main" id="{084B3F74-1BDC-1944-BA44-F5D74686B8D6}"/>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a:extLst>
              <a:ext uri="{FF2B5EF4-FFF2-40B4-BE49-F238E27FC236}">
                <a16:creationId xmlns:a16="http://schemas.microsoft.com/office/drawing/2014/main" id="{4E10CF1E-DB38-8B4B-82C9-739A9C3A72CF}"/>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a:extLst>
              <a:ext uri="{FF2B5EF4-FFF2-40B4-BE49-F238E27FC236}">
                <a16:creationId xmlns:a16="http://schemas.microsoft.com/office/drawing/2014/main" id="{633C3487-54B7-334F-956F-E4A83F781AA1}"/>
              </a:ext>
            </a:extLst>
          </p:cNvPr>
          <p:cNvSpPr>
            <a:spLocks noGrp="1" noChangeArrowheads="1"/>
          </p:cNvSpPr>
          <p:nvPr>
            <p:ph type="sldNum" sz="quarter" idx="12"/>
          </p:nvPr>
        </p:nvSpPr>
        <p:spPr>
          <a:ln/>
        </p:spPr>
        <p:txBody>
          <a:bodyPr/>
          <a:lstStyle>
            <a:lvl1pPr>
              <a:defRPr/>
            </a:lvl1pPr>
          </a:lstStyle>
          <a:p>
            <a:pPr>
              <a:defRPr/>
            </a:pPr>
            <a:fld id="{A337134D-5AAD-F64D-B1AC-685C3EAB60A1}" type="slidenum">
              <a:rPr lang="en-GB" altLang="x-none"/>
              <a:pPr>
                <a:defRPr/>
              </a:pPr>
              <a:t>‹N°›</a:t>
            </a:fld>
            <a:endParaRPr lang="en-GB" altLang="x-none"/>
          </a:p>
        </p:txBody>
      </p:sp>
    </p:spTree>
    <p:extLst>
      <p:ext uri="{BB962C8B-B14F-4D97-AF65-F5344CB8AC3E}">
        <p14:creationId xmlns:p14="http://schemas.microsoft.com/office/powerpoint/2010/main" val="2035342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Cliquez et modifiez le titre</a:t>
            </a:r>
            <a:endParaRPr lang="en-GB"/>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Cliquez pour modifier les styles du texte du masque</a:t>
            </a:r>
          </a:p>
        </p:txBody>
      </p:sp>
      <p:sp>
        <p:nvSpPr>
          <p:cNvPr id="4" name="Rectangle 4">
            <a:extLst>
              <a:ext uri="{FF2B5EF4-FFF2-40B4-BE49-F238E27FC236}">
                <a16:creationId xmlns:a16="http://schemas.microsoft.com/office/drawing/2014/main" id="{FBAF6A3B-6811-E045-AF49-DDEDE745A32A}"/>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5" name="Rectangle 5">
            <a:extLst>
              <a:ext uri="{FF2B5EF4-FFF2-40B4-BE49-F238E27FC236}">
                <a16:creationId xmlns:a16="http://schemas.microsoft.com/office/drawing/2014/main" id="{F928860D-EF07-5145-846C-8B9D94D9E6D2}"/>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6" name="Rectangle 6">
            <a:extLst>
              <a:ext uri="{FF2B5EF4-FFF2-40B4-BE49-F238E27FC236}">
                <a16:creationId xmlns:a16="http://schemas.microsoft.com/office/drawing/2014/main" id="{80CF49D8-3B1E-0D4F-A176-CAD7A9CC479A}"/>
              </a:ext>
            </a:extLst>
          </p:cNvPr>
          <p:cNvSpPr>
            <a:spLocks noGrp="1" noChangeArrowheads="1"/>
          </p:cNvSpPr>
          <p:nvPr>
            <p:ph type="sldNum" sz="quarter" idx="12"/>
          </p:nvPr>
        </p:nvSpPr>
        <p:spPr>
          <a:ln/>
        </p:spPr>
        <p:txBody>
          <a:bodyPr/>
          <a:lstStyle>
            <a:lvl1pPr>
              <a:defRPr/>
            </a:lvl1pPr>
          </a:lstStyle>
          <a:p>
            <a:pPr>
              <a:defRPr/>
            </a:pPr>
            <a:fld id="{C2879B9D-F35C-E44F-ACEF-BA747E25735E}" type="slidenum">
              <a:rPr lang="en-GB" altLang="x-none"/>
              <a:pPr>
                <a:defRPr/>
              </a:pPr>
              <a:t>‹N°›</a:t>
            </a:fld>
            <a:endParaRPr lang="en-GB" altLang="x-none"/>
          </a:p>
        </p:txBody>
      </p:sp>
    </p:spTree>
    <p:extLst>
      <p:ext uri="{BB962C8B-B14F-4D97-AF65-F5344CB8AC3E}">
        <p14:creationId xmlns:p14="http://schemas.microsoft.com/office/powerpoint/2010/main" val="1720868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u contenu 2"/>
          <p:cNvSpPr>
            <a:spLocks noGrp="1"/>
          </p:cNvSpPr>
          <p:nvPr>
            <p:ph sz="half" idx="1"/>
          </p:nvPr>
        </p:nvSpPr>
        <p:spPr>
          <a:xfrm>
            <a:off x="685800" y="1981200"/>
            <a:ext cx="3810000" cy="4114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p:cNvSpPr>
            <a:spLocks noGrp="1"/>
          </p:cNvSpPr>
          <p:nvPr>
            <p:ph sz="half" idx="2"/>
          </p:nvPr>
        </p:nvSpPr>
        <p:spPr>
          <a:xfrm>
            <a:off x="4648200" y="1981200"/>
            <a:ext cx="3810000" cy="4114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Rectangle 4">
            <a:extLst>
              <a:ext uri="{FF2B5EF4-FFF2-40B4-BE49-F238E27FC236}">
                <a16:creationId xmlns:a16="http://schemas.microsoft.com/office/drawing/2014/main" id="{733651ED-0F39-2B4A-B832-79BF30FC5A62}"/>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a:extLst>
              <a:ext uri="{FF2B5EF4-FFF2-40B4-BE49-F238E27FC236}">
                <a16:creationId xmlns:a16="http://schemas.microsoft.com/office/drawing/2014/main" id="{DA645E90-E999-3D47-AC7C-08890E922731}"/>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a:extLst>
              <a:ext uri="{FF2B5EF4-FFF2-40B4-BE49-F238E27FC236}">
                <a16:creationId xmlns:a16="http://schemas.microsoft.com/office/drawing/2014/main" id="{B164A4D8-00F8-8D43-8FEE-9B2DC27992BA}"/>
              </a:ext>
            </a:extLst>
          </p:cNvPr>
          <p:cNvSpPr>
            <a:spLocks noGrp="1" noChangeArrowheads="1"/>
          </p:cNvSpPr>
          <p:nvPr>
            <p:ph type="sldNum" sz="quarter" idx="12"/>
          </p:nvPr>
        </p:nvSpPr>
        <p:spPr>
          <a:ln/>
        </p:spPr>
        <p:txBody>
          <a:bodyPr/>
          <a:lstStyle>
            <a:lvl1pPr>
              <a:defRPr/>
            </a:lvl1pPr>
          </a:lstStyle>
          <a:p>
            <a:pPr>
              <a:defRPr/>
            </a:pPr>
            <a:fld id="{1A74B2FC-99D7-F44E-BCC8-C4CE945F42C8}" type="slidenum">
              <a:rPr lang="en-GB" altLang="x-none"/>
              <a:pPr>
                <a:defRPr/>
              </a:pPr>
              <a:t>‹N°›</a:t>
            </a:fld>
            <a:endParaRPr lang="en-GB" altLang="x-none"/>
          </a:p>
        </p:txBody>
      </p:sp>
    </p:spTree>
    <p:extLst>
      <p:ext uri="{BB962C8B-B14F-4D97-AF65-F5344CB8AC3E}">
        <p14:creationId xmlns:p14="http://schemas.microsoft.com/office/powerpoint/2010/main" val="143827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Cliquez et modifiez le titre</a:t>
            </a:r>
            <a:endParaRPr lang="en-GB"/>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Rectangle 4">
            <a:extLst>
              <a:ext uri="{FF2B5EF4-FFF2-40B4-BE49-F238E27FC236}">
                <a16:creationId xmlns:a16="http://schemas.microsoft.com/office/drawing/2014/main" id="{D6C919AE-3D07-524E-A5F6-3FFC048EB7DF}"/>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8" name="Rectangle 5">
            <a:extLst>
              <a:ext uri="{FF2B5EF4-FFF2-40B4-BE49-F238E27FC236}">
                <a16:creationId xmlns:a16="http://schemas.microsoft.com/office/drawing/2014/main" id="{EE7BCC82-C49B-2D44-8D13-3B35CC67CF5A}"/>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9" name="Rectangle 6">
            <a:extLst>
              <a:ext uri="{FF2B5EF4-FFF2-40B4-BE49-F238E27FC236}">
                <a16:creationId xmlns:a16="http://schemas.microsoft.com/office/drawing/2014/main" id="{B5AFBF68-0EC0-9547-9A57-03337F20DF86}"/>
              </a:ext>
            </a:extLst>
          </p:cNvPr>
          <p:cNvSpPr>
            <a:spLocks noGrp="1" noChangeArrowheads="1"/>
          </p:cNvSpPr>
          <p:nvPr>
            <p:ph type="sldNum" sz="quarter" idx="12"/>
          </p:nvPr>
        </p:nvSpPr>
        <p:spPr>
          <a:ln/>
        </p:spPr>
        <p:txBody>
          <a:bodyPr/>
          <a:lstStyle>
            <a:lvl1pPr>
              <a:defRPr/>
            </a:lvl1pPr>
          </a:lstStyle>
          <a:p>
            <a:pPr>
              <a:defRPr/>
            </a:pPr>
            <a:fld id="{8A9970D0-CD63-4948-B64A-7B79127F8F89}" type="slidenum">
              <a:rPr lang="en-GB" altLang="x-none"/>
              <a:pPr>
                <a:defRPr/>
              </a:pPr>
              <a:t>‹N°›</a:t>
            </a:fld>
            <a:endParaRPr lang="en-GB" altLang="x-none"/>
          </a:p>
        </p:txBody>
      </p:sp>
    </p:spTree>
    <p:extLst>
      <p:ext uri="{BB962C8B-B14F-4D97-AF65-F5344CB8AC3E}">
        <p14:creationId xmlns:p14="http://schemas.microsoft.com/office/powerpoint/2010/main" val="798637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Rectangle 4">
            <a:extLst>
              <a:ext uri="{FF2B5EF4-FFF2-40B4-BE49-F238E27FC236}">
                <a16:creationId xmlns:a16="http://schemas.microsoft.com/office/drawing/2014/main" id="{4365D6EB-F6A0-6E4F-8BF7-27A83942EC89}"/>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4" name="Rectangle 5">
            <a:extLst>
              <a:ext uri="{FF2B5EF4-FFF2-40B4-BE49-F238E27FC236}">
                <a16:creationId xmlns:a16="http://schemas.microsoft.com/office/drawing/2014/main" id="{E2F9EC41-9874-ED4B-85BF-39E00D20CCBA}"/>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5" name="Rectangle 6">
            <a:extLst>
              <a:ext uri="{FF2B5EF4-FFF2-40B4-BE49-F238E27FC236}">
                <a16:creationId xmlns:a16="http://schemas.microsoft.com/office/drawing/2014/main" id="{1A7856FF-7C16-9347-94AC-C7C09184843F}"/>
              </a:ext>
            </a:extLst>
          </p:cNvPr>
          <p:cNvSpPr>
            <a:spLocks noGrp="1" noChangeArrowheads="1"/>
          </p:cNvSpPr>
          <p:nvPr>
            <p:ph type="sldNum" sz="quarter" idx="12"/>
          </p:nvPr>
        </p:nvSpPr>
        <p:spPr>
          <a:ln/>
        </p:spPr>
        <p:txBody>
          <a:bodyPr/>
          <a:lstStyle>
            <a:lvl1pPr>
              <a:defRPr/>
            </a:lvl1pPr>
          </a:lstStyle>
          <a:p>
            <a:pPr>
              <a:defRPr/>
            </a:pPr>
            <a:fld id="{52806E8C-7DC7-5243-9F24-CF6CFFD95CBE}" type="slidenum">
              <a:rPr lang="en-GB" altLang="x-none"/>
              <a:pPr>
                <a:defRPr/>
              </a:pPr>
              <a:t>‹N°›</a:t>
            </a:fld>
            <a:endParaRPr lang="en-GB" altLang="x-none"/>
          </a:p>
        </p:txBody>
      </p:sp>
    </p:spTree>
    <p:extLst>
      <p:ext uri="{BB962C8B-B14F-4D97-AF65-F5344CB8AC3E}">
        <p14:creationId xmlns:p14="http://schemas.microsoft.com/office/powerpoint/2010/main" val="1113884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81DF7F2-F0CD-244E-8133-57AC75811913}"/>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3" name="Rectangle 5">
            <a:extLst>
              <a:ext uri="{FF2B5EF4-FFF2-40B4-BE49-F238E27FC236}">
                <a16:creationId xmlns:a16="http://schemas.microsoft.com/office/drawing/2014/main" id="{B164E1C9-2F7D-6044-A527-2C2DFFCFDA55}"/>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4" name="Rectangle 6">
            <a:extLst>
              <a:ext uri="{FF2B5EF4-FFF2-40B4-BE49-F238E27FC236}">
                <a16:creationId xmlns:a16="http://schemas.microsoft.com/office/drawing/2014/main" id="{3A8F93AE-418E-AF4B-8F3C-8E6D89041008}"/>
              </a:ext>
            </a:extLst>
          </p:cNvPr>
          <p:cNvSpPr>
            <a:spLocks noGrp="1" noChangeArrowheads="1"/>
          </p:cNvSpPr>
          <p:nvPr>
            <p:ph type="sldNum" sz="quarter" idx="12"/>
          </p:nvPr>
        </p:nvSpPr>
        <p:spPr>
          <a:ln/>
        </p:spPr>
        <p:txBody>
          <a:bodyPr/>
          <a:lstStyle>
            <a:lvl1pPr>
              <a:defRPr/>
            </a:lvl1pPr>
          </a:lstStyle>
          <a:p>
            <a:pPr>
              <a:defRPr/>
            </a:pPr>
            <a:fld id="{3855BDE3-BD2A-AC40-8D8C-D621053F655F}" type="slidenum">
              <a:rPr lang="en-GB" altLang="x-none"/>
              <a:pPr>
                <a:defRPr/>
              </a:pPr>
              <a:t>‹N°›</a:t>
            </a:fld>
            <a:endParaRPr lang="en-GB" altLang="x-none"/>
          </a:p>
        </p:txBody>
      </p:sp>
    </p:spTree>
    <p:extLst>
      <p:ext uri="{BB962C8B-B14F-4D97-AF65-F5344CB8AC3E}">
        <p14:creationId xmlns:p14="http://schemas.microsoft.com/office/powerpoint/2010/main" val="2934792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Cliquez et modifiez le titre</a:t>
            </a:r>
            <a:endParaRPr lang="en-GB"/>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DD39943C-52C4-9B4B-A9FC-69174EFC4466}"/>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a:extLst>
              <a:ext uri="{FF2B5EF4-FFF2-40B4-BE49-F238E27FC236}">
                <a16:creationId xmlns:a16="http://schemas.microsoft.com/office/drawing/2014/main" id="{BA006DA0-C148-3A44-9808-278DE47152C8}"/>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a:extLst>
              <a:ext uri="{FF2B5EF4-FFF2-40B4-BE49-F238E27FC236}">
                <a16:creationId xmlns:a16="http://schemas.microsoft.com/office/drawing/2014/main" id="{7A7B3044-5E1E-2C43-A1BC-DB6087AD1560}"/>
              </a:ext>
            </a:extLst>
          </p:cNvPr>
          <p:cNvSpPr>
            <a:spLocks noGrp="1" noChangeArrowheads="1"/>
          </p:cNvSpPr>
          <p:nvPr>
            <p:ph type="sldNum" sz="quarter" idx="12"/>
          </p:nvPr>
        </p:nvSpPr>
        <p:spPr>
          <a:ln/>
        </p:spPr>
        <p:txBody>
          <a:bodyPr/>
          <a:lstStyle>
            <a:lvl1pPr>
              <a:defRPr/>
            </a:lvl1pPr>
          </a:lstStyle>
          <a:p>
            <a:pPr>
              <a:defRPr/>
            </a:pPr>
            <a:fld id="{FE948387-9D7C-F64A-95EF-BCA48A35363E}" type="slidenum">
              <a:rPr lang="en-GB" altLang="x-none"/>
              <a:pPr>
                <a:defRPr/>
              </a:pPr>
              <a:t>‹N°›</a:t>
            </a:fld>
            <a:endParaRPr lang="en-GB" altLang="x-none"/>
          </a:p>
        </p:txBody>
      </p:sp>
    </p:spTree>
    <p:extLst>
      <p:ext uri="{BB962C8B-B14F-4D97-AF65-F5344CB8AC3E}">
        <p14:creationId xmlns:p14="http://schemas.microsoft.com/office/powerpoint/2010/main" val="4262720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Cliquez et modifiez le titre</a:t>
            </a:r>
            <a:endParaRPr lang="en-GB"/>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DC5E6297-237F-A04E-AB49-C12351C3BD80}"/>
              </a:ext>
            </a:extLst>
          </p:cNvPr>
          <p:cNvSpPr>
            <a:spLocks noGrp="1" noChangeArrowheads="1"/>
          </p:cNvSpPr>
          <p:nvPr>
            <p:ph type="dt" sz="half" idx="10"/>
          </p:nvPr>
        </p:nvSpPr>
        <p:spPr>
          <a:ln/>
        </p:spPr>
        <p:txBody>
          <a:bodyPr/>
          <a:lstStyle>
            <a:lvl1pPr>
              <a:defRPr/>
            </a:lvl1pPr>
          </a:lstStyle>
          <a:p>
            <a:pPr>
              <a:defRPr/>
            </a:pPr>
            <a:endParaRPr lang="en-GB" altLang="x-none"/>
          </a:p>
        </p:txBody>
      </p:sp>
      <p:sp>
        <p:nvSpPr>
          <p:cNvPr id="6" name="Rectangle 5">
            <a:extLst>
              <a:ext uri="{FF2B5EF4-FFF2-40B4-BE49-F238E27FC236}">
                <a16:creationId xmlns:a16="http://schemas.microsoft.com/office/drawing/2014/main" id="{D0C37379-6A9F-624E-BDB3-96929B3F8EF6}"/>
              </a:ext>
            </a:extLst>
          </p:cNvPr>
          <p:cNvSpPr>
            <a:spLocks noGrp="1" noChangeArrowheads="1"/>
          </p:cNvSpPr>
          <p:nvPr>
            <p:ph type="ftr" sz="quarter" idx="11"/>
          </p:nvPr>
        </p:nvSpPr>
        <p:spPr>
          <a:ln/>
        </p:spPr>
        <p:txBody>
          <a:bodyPr/>
          <a:lstStyle>
            <a:lvl1pPr>
              <a:defRPr/>
            </a:lvl1pPr>
          </a:lstStyle>
          <a:p>
            <a:pPr>
              <a:defRPr/>
            </a:pPr>
            <a:endParaRPr lang="en-GB" altLang="x-none"/>
          </a:p>
        </p:txBody>
      </p:sp>
      <p:sp>
        <p:nvSpPr>
          <p:cNvPr id="7" name="Rectangle 6">
            <a:extLst>
              <a:ext uri="{FF2B5EF4-FFF2-40B4-BE49-F238E27FC236}">
                <a16:creationId xmlns:a16="http://schemas.microsoft.com/office/drawing/2014/main" id="{DCE438F9-40C9-B64B-AA3D-FE39525FE46D}"/>
              </a:ext>
            </a:extLst>
          </p:cNvPr>
          <p:cNvSpPr>
            <a:spLocks noGrp="1" noChangeArrowheads="1"/>
          </p:cNvSpPr>
          <p:nvPr>
            <p:ph type="sldNum" sz="quarter" idx="12"/>
          </p:nvPr>
        </p:nvSpPr>
        <p:spPr>
          <a:ln/>
        </p:spPr>
        <p:txBody>
          <a:bodyPr/>
          <a:lstStyle>
            <a:lvl1pPr>
              <a:defRPr/>
            </a:lvl1pPr>
          </a:lstStyle>
          <a:p>
            <a:pPr>
              <a:defRPr/>
            </a:pPr>
            <a:fld id="{42E09EA2-7B55-EC40-90FB-C94E47CCCD6E}" type="slidenum">
              <a:rPr lang="en-GB" altLang="x-none"/>
              <a:pPr>
                <a:defRPr/>
              </a:pPr>
              <a:t>‹N°›</a:t>
            </a:fld>
            <a:endParaRPr lang="en-GB" altLang="x-none"/>
          </a:p>
        </p:txBody>
      </p:sp>
    </p:spTree>
    <p:extLst>
      <p:ext uri="{BB962C8B-B14F-4D97-AF65-F5344CB8AC3E}">
        <p14:creationId xmlns:p14="http://schemas.microsoft.com/office/powerpoint/2010/main" val="20808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E82F601-04BF-5A4B-876C-42B9D00B4B3B}"/>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GB" altLang="x-none"/>
              <a:t>Cliquez et modifiez le titre</a:t>
            </a:r>
          </a:p>
        </p:txBody>
      </p:sp>
      <p:sp>
        <p:nvSpPr>
          <p:cNvPr id="1027" name="Rectangle 3">
            <a:extLst>
              <a:ext uri="{FF2B5EF4-FFF2-40B4-BE49-F238E27FC236}">
                <a16:creationId xmlns:a16="http://schemas.microsoft.com/office/drawing/2014/main" id="{56819185-97A7-AF4D-9331-4A178BE6D5BB}"/>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GB" altLang="x-none"/>
              <a:t>Cliquez pour modifier les styles du texte du masque</a:t>
            </a:r>
          </a:p>
          <a:p>
            <a:pPr lvl="1"/>
            <a:r>
              <a:rPr lang="en-GB" altLang="x-none"/>
              <a:t>Deuxième niveau</a:t>
            </a:r>
          </a:p>
          <a:p>
            <a:pPr lvl="2"/>
            <a:r>
              <a:rPr lang="en-GB" altLang="x-none"/>
              <a:t>Troisième niveau</a:t>
            </a:r>
          </a:p>
          <a:p>
            <a:pPr lvl="3"/>
            <a:r>
              <a:rPr lang="en-GB" altLang="x-none"/>
              <a:t>Quatrième niveau</a:t>
            </a:r>
          </a:p>
          <a:p>
            <a:pPr lvl="4"/>
            <a:r>
              <a:rPr lang="en-GB" altLang="x-none"/>
              <a:t>Cinquième niveau</a:t>
            </a:r>
          </a:p>
        </p:txBody>
      </p:sp>
      <p:sp>
        <p:nvSpPr>
          <p:cNvPr id="1028" name="Rectangle 4">
            <a:extLst>
              <a:ext uri="{FF2B5EF4-FFF2-40B4-BE49-F238E27FC236}">
                <a16:creationId xmlns:a16="http://schemas.microsoft.com/office/drawing/2014/main" id="{9412B396-447F-B047-BBF3-F85F181C9F8B}"/>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pPr>
              <a:defRPr/>
            </a:pPr>
            <a:endParaRPr lang="en-GB" altLang="x-none"/>
          </a:p>
        </p:txBody>
      </p:sp>
      <p:sp>
        <p:nvSpPr>
          <p:cNvPr id="1029" name="Rectangle 5">
            <a:extLst>
              <a:ext uri="{FF2B5EF4-FFF2-40B4-BE49-F238E27FC236}">
                <a16:creationId xmlns:a16="http://schemas.microsoft.com/office/drawing/2014/main" id="{8FD0D450-E7C9-354D-B199-5AE2E1A0FA12}"/>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pPr>
              <a:defRPr/>
            </a:pPr>
            <a:endParaRPr lang="en-GB" altLang="x-none"/>
          </a:p>
        </p:txBody>
      </p:sp>
      <p:sp>
        <p:nvSpPr>
          <p:cNvPr id="1030" name="Rectangle 6">
            <a:extLst>
              <a:ext uri="{FF2B5EF4-FFF2-40B4-BE49-F238E27FC236}">
                <a16:creationId xmlns:a16="http://schemas.microsoft.com/office/drawing/2014/main" id="{624338DE-0455-8246-A6EB-62F3D93C577F}"/>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pPr>
              <a:defRPr/>
            </a:pPr>
            <a:fld id="{ABB8E5A0-58CB-2844-BAD1-C05E9AFD89C1}" type="slidenum">
              <a:rPr lang="en-GB" altLang="x-none"/>
              <a:pPr>
                <a:defRPr/>
              </a:pPr>
              <a:t>‹N°›</a:t>
            </a:fld>
            <a:endParaRPr lang="en-GB"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ekaia@pasteur.f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www.genome.org/" TargetMode="External"/><Relationship Id="rId5" Type="http://schemas.openxmlformats.org/officeDocument/2006/relationships/hyperlink" Target="http://www.cs.toronto.edu/~brudno"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hyperlink" Target="http://www.genome.org/" TargetMode="External"/><Relationship Id="rId2" Type="http://schemas.openxmlformats.org/officeDocument/2006/relationships/hyperlink" Target="http://www.cs.toronto.edu/~brudno"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lagan.stanford.edu/cgi-bin/MLaganInput.cgi" TargetMode="External"/><Relationship Id="rId2" Type="http://schemas.openxmlformats.org/officeDocument/2006/relationships/hyperlink" Target="http://lagan.stanford.edu/lagan_web/lagan.shtml" TargetMode="External"/><Relationship Id="rId1" Type="http://schemas.openxmlformats.org/officeDocument/2006/relationships/slideLayout" Target="../slideLayouts/slideLayout7.xml"/><Relationship Id="rId4" Type="http://schemas.openxmlformats.org/officeDocument/2006/relationships/hyperlink" Target="http://www.cse.ucsc.edu/~kent/xenoAli/index.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
            <a:extLst>
              <a:ext uri="{FF2B5EF4-FFF2-40B4-BE49-F238E27FC236}">
                <a16:creationId xmlns:a16="http://schemas.microsoft.com/office/drawing/2014/main" id="{B23A8D1B-36A3-4147-9D75-3D61CA78B5FD}"/>
              </a:ext>
            </a:extLst>
          </p:cNvPr>
          <p:cNvSpPr txBox="1">
            <a:spLocks noChangeArrowheads="1"/>
          </p:cNvSpPr>
          <p:nvPr/>
        </p:nvSpPr>
        <p:spPr bwMode="auto">
          <a:xfrm>
            <a:off x="0" y="1628775"/>
            <a:ext cx="9144000" cy="14462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4400" b="1">
                <a:solidFill>
                  <a:srgbClr val="0000FF"/>
                </a:solidFill>
                <a:latin typeface="Arial" panose="020B0604020202020204" pitchFamily="34" charset="0"/>
                <a:cs typeface="Arial" panose="020B0604020202020204" pitchFamily="34" charset="0"/>
              </a:rPr>
              <a:t>Introduction to                       Whole Genome Alignments</a:t>
            </a:r>
            <a:endParaRPr lang="en-GB" altLang="fr-FR" sz="4400">
              <a:solidFill>
                <a:srgbClr val="0000FF"/>
              </a:solidFill>
              <a:latin typeface="Arial" panose="020B0604020202020204" pitchFamily="34" charset="0"/>
              <a:cs typeface="Arial" panose="020B0604020202020204" pitchFamily="34" charset="0"/>
            </a:endParaRPr>
          </a:p>
        </p:txBody>
      </p:sp>
      <p:sp>
        <p:nvSpPr>
          <p:cNvPr id="15362" name="Text Box 5">
            <a:extLst>
              <a:ext uri="{FF2B5EF4-FFF2-40B4-BE49-F238E27FC236}">
                <a16:creationId xmlns:a16="http://schemas.microsoft.com/office/drawing/2014/main" id="{6BD4A31C-F730-BE4E-9ED5-290F1940FF42}"/>
              </a:ext>
            </a:extLst>
          </p:cNvPr>
          <p:cNvSpPr txBox="1">
            <a:spLocks noChangeArrowheads="1"/>
          </p:cNvSpPr>
          <p:nvPr/>
        </p:nvSpPr>
        <p:spPr bwMode="auto">
          <a:xfrm>
            <a:off x="1763713" y="3810000"/>
            <a:ext cx="5472112" cy="830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sz="2400" b="1">
                <a:latin typeface="Helvetica" pitchFamily="2" charset="0"/>
              </a:rPr>
              <a:t>Fredj Tekaia</a:t>
            </a:r>
          </a:p>
          <a:p>
            <a:pPr algn="ctr">
              <a:spcBef>
                <a:spcPct val="0"/>
              </a:spcBef>
              <a:buFontTx/>
              <a:buNone/>
            </a:pPr>
            <a:r>
              <a:rPr lang="en-GB" altLang="fr-FR" sz="2400" b="1">
                <a:latin typeface="Helvetica" pitchFamily="2" charset="0"/>
                <a:hlinkClick r:id="rId3"/>
              </a:rPr>
              <a:t>tekaia@pasteur.fr</a:t>
            </a:r>
            <a:endParaRPr lang="en-GB" altLang="fr-FR" sz="2400" b="1">
              <a:latin typeface="Helvetica" pitchFamily="2" charset="0"/>
            </a:endParaRPr>
          </a:p>
        </p:txBody>
      </p:sp>
      <p:sp>
        <p:nvSpPr>
          <p:cNvPr id="15363" name="Rectangle 8">
            <a:extLst>
              <a:ext uri="{FF2B5EF4-FFF2-40B4-BE49-F238E27FC236}">
                <a16:creationId xmlns:a16="http://schemas.microsoft.com/office/drawing/2014/main" id="{4DC37F8C-0B2F-C040-9648-E99FDBB70F17}"/>
              </a:ext>
            </a:extLst>
          </p:cNvPr>
          <p:cNvSpPr>
            <a:spLocks noChangeArrowheads="1"/>
          </p:cNvSpPr>
          <p:nvPr/>
        </p:nvSpPr>
        <p:spPr bwMode="auto">
          <a:xfrm>
            <a:off x="0" y="6008688"/>
            <a:ext cx="9036050" cy="962025"/>
          </a:xfrm>
          <a:prstGeom prst="rect">
            <a:avLst/>
          </a:prstGeom>
          <a:solidFill>
            <a:schemeClr val="bg1"/>
          </a:solidFill>
          <a:ln w="28575">
            <a:solidFill>
              <a:srgbClr val="FF0000"/>
            </a:solidFill>
            <a:miter lim="800000"/>
            <a:headEnd/>
            <a:tailEnd/>
          </a:ln>
          <a:effectLst>
            <a:outerShdw dist="107763" dir="2700000" algn="ctr" rotWithShape="0">
              <a:srgbClr val="B3B3B3"/>
            </a:outerShdw>
          </a:effectLst>
        </p:spPr>
        <p:txBody>
          <a:bodyPr/>
          <a:lstStyle>
            <a:lvl1pPr marL="342900" indent="-342900">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buFontTx/>
              <a:buNone/>
            </a:pPr>
            <a:r>
              <a:rPr lang="en-GB" altLang="fr-FR" sz="2000" b="1">
                <a:solidFill>
                  <a:srgbClr val="001AFB"/>
                </a:solidFill>
                <a:latin typeface="Arial" panose="020B0604020202020204" pitchFamily="34" charset="0"/>
                <a:ea typeface="ＭＳ Ｐゴシック" panose="020B0600070205080204" pitchFamily="34" charset="-128"/>
                <a:cs typeface="ＭＳ Ｐゴシック" panose="020B0600070205080204" pitchFamily="34" charset="-128"/>
              </a:rPr>
              <a:t>Bioinformatics and Genome Analyses</a:t>
            </a:r>
          </a:p>
          <a:p>
            <a:pPr algn="ctr">
              <a:buFontTx/>
              <a:buNone/>
            </a:pPr>
            <a:r>
              <a:rPr lang="en-GB" altLang="fr-FR" sz="2000" b="1">
                <a:solidFill>
                  <a:srgbClr val="001AFB"/>
                </a:solidFill>
                <a:latin typeface="Arial" panose="020B0604020202020204" pitchFamily="34" charset="0"/>
                <a:ea typeface="ＭＳ Ｐゴシック" panose="020B0600070205080204" pitchFamily="34" charset="-128"/>
                <a:cs typeface="ＭＳ Ｐゴシック" panose="020B0600070205080204" pitchFamily="34" charset="-128"/>
              </a:rPr>
              <a:t>Institut Pasteur Tunis, Tunisia. September 18 – December 15,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B8DF63DA-9EBD-EE4B-B424-62E8EDFDADC2}"/>
              </a:ext>
            </a:extLst>
          </p:cNvPr>
          <p:cNvSpPr txBox="1">
            <a:spLocks noChangeArrowheads="1"/>
          </p:cNvSpPr>
          <p:nvPr/>
        </p:nvSpPr>
        <p:spPr bwMode="auto">
          <a:xfrm>
            <a:off x="0" y="5661025"/>
            <a:ext cx="9144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FF0000"/>
                </a:solidFill>
                <a:latin typeface="Arial" charset="0"/>
                <a:ea typeface="Arial" charset="0"/>
                <a:cs typeface="Arial" charset="0"/>
                <a:sym typeface="Wingdings"/>
              </a:rPr>
              <a:t></a:t>
            </a:r>
            <a:r>
              <a:rPr lang="en-GB" altLang="x-none" b="1">
                <a:latin typeface="Arial" charset="0"/>
                <a:ea typeface="Arial" charset="0"/>
                <a:cs typeface="Arial" charset="0"/>
              </a:rPr>
              <a:t>For this reason the generate-and-test approach leads to long running times, if the sequences under consideration share long substrings;</a:t>
            </a:r>
          </a:p>
        </p:txBody>
      </p:sp>
      <p:sp>
        <p:nvSpPr>
          <p:cNvPr id="27650" name="Text Box 3">
            <a:extLst>
              <a:ext uri="{FF2B5EF4-FFF2-40B4-BE49-F238E27FC236}">
                <a16:creationId xmlns:a16="http://schemas.microsoft.com/office/drawing/2014/main" id="{077C39C2-9856-DA49-9FBE-FD02E3FAA890}"/>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3600" b="1">
                <a:solidFill>
                  <a:srgbClr val="0000FF"/>
                </a:solidFill>
                <a:latin typeface="Arial" panose="020B0604020202020204" pitchFamily="34" charset="0"/>
                <a:cs typeface="Arial" panose="020B0604020202020204" pitchFamily="34" charset="0"/>
              </a:rPr>
              <a:t>Generate-and-test approach</a:t>
            </a:r>
          </a:p>
        </p:txBody>
      </p:sp>
      <p:sp>
        <p:nvSpPr>
          <p:cNvPr id="27651" name="ZoneTexte 1">
            <a:extLst>
              <a:ext uri="{FF2B5EF4-FFF2-40B4-BE49-F238E27FC236}">
                <a16:creationId xmlns:a16="http://schemas.microsoft.com/office/drawing/2014/main" id="{8A6F796E-65EF-9C41-9763-9347841F7181}"/>
              </a:ext>
            </a:extLst>
          </p:cNvPr>
          <p:cNvSpPr txBox="1">
            <a:spLocks noChangeArrowheads="1"/>
          </p:cNvSpPr>
          <p:nvPr/>
        </p:nvSpPr>
        <p:spPr bwMode="auto">
          <a:xfrm>
            <a:off x="0" y="692150"/>
            <a:ext cx="91440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800" b="1">
                <a:latin typeface="Arial" panose="020B0604020202020204" pitchFamily="34" charset="0"/>
                <a:cs typeface="Arial" panose="020B0604020202020204" pitchFamily="34" charset="0"/>
              </a:rPr>
              <a:t>To compute potential anchors, i.e., maximal matches of some length </a:t>
            </a:r>
            <a:r>
              <a:rPr lang="en-GB" altLang="fr-FR" sz="2800" b="1">
                <a:solidFill>
                  <a:srgbClr val="070AF2"/>
                </a:solidFill>
                <a:latin typeface="Arial" panose="020B0604020202020204" pitchFamily="34" charset="0"/>
                <a:cs typeface="Arial" panose="020B0604020202020204" pitchFamily="34" charset="0"/>
              </a:rPr>
              <a:t>l</a:t>
            </a:r>
            <a:r>
              <a:rPr lang="en-GB" altLang="fr-FR" sz="2800" b="1">
                <a:latin typeface="Arial" panose="020B0604020202020204" pitchFamily="34" charset="0"/>
                <a:cs typeface="Arial" panose="020B0604020202020204" pitchFamily="34" charset="0"/>
              </a:rPr>
              <a:t> or longer, use a generate-and-test approach:</a:t>
            </a:r>
          </a:p>
        </p:txBody>
      </p:sp>
      <p:sp>
        <p:nvSpPr>
          <p:cNvPr id="27652" name="ZoneTexte 2">
            <a:extLst>
              <a:ext uri="{FF2B5EF4-FFF2-40B4-BE49-F238E27FC236}">
                <a16:creationId xmlns:a16="http://schemas.microsoft.com/office/drawing/2014/main" id="{010D4682-AFEF-FC4D-BEF1-5D051E8C0BAB}"/>
              </a:ext>
            </a:extLst>
          </p:cNvPr>
          <p:cNvSpPr txBox="1">
            <a:spLocks noChangeArrowheads="1"/>
          </p:cNvSpPr>
          <p:nvPr/>
        </p:nvSpPr>
        <p:spPr bwMode="auto">
          <a:xfrm>
            <a:off x="0" y="1989138"/>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a:t>
            </a:r>
            <a:r>
              <a:rPr lang="en-GB" altLang="fr-FR" sz="2400" b="1">
                <a:solidFill>
                  <a:srgbClr val="0000FF"/>
                </a:solidFill>
                <a:latin typeface="Arial" panose="020B0604020202020204" pitchFamily="34" charset="0"/>
                <a:cs typeface="Arial" panose="020B0604020202020204" pitchFamily="34" charset="0"/>
              </a:rPr>
              <a:t>all matches of length k&lt;l, called k-mers, are generated using a method based on hashing.</a:t>
            </a:r>
          </a:p>
        </p:txBody>
      </p:sp>
      <p:sp>
        <p:nvSpPr>
          <p:cNvPr id="27653" name="ZoneTexte 3">
            <a:extLst>
              <a:ext uri="{FF2B5EF4-FFF2-40B4-BE49-F238E27FC236}">
                <a16:creationId xmlns:a16="http://schemas.microsoft.com/office/drawing/2014/main" id="{1B96F499-3BDB-E343-B570-F35BCCC4BF3A}"/>
              </a:ext>
            </a:extLst>
          </p:cNvPr>
          <p:cNvSpPr txBox="1">
            <a:spLocks noChangeArrowheads="1"/>
          </p:cNvSpPr>
          <p:nvPr/>
        </p:nvSpPr>
        <p:spPr bwMode="auto">
          <a:xfrm>
            <a:off x="0" y="2997200"/>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Each such </a:t>
            </a:r>
            <a:r>
              <a:rPr lang="en-GB" altLang="fr-FR" sz="2400" b="1">
                <a:solidFill>
                  <a:srgbClr val="070AF2"/>
                </a:solidFill>
                <a:latin typeface="Arial" panose="020B0604020202020204" pitchFamily="34" charset="0"/>
                <a:cs typeface="Arial" panose="020B0604020202020204" pitchFamily="34" charset="0"/>
              </a:rPr>
              <a:t>k-mer</a:t>
            </a:r>
            <a:r>
              <a:rPr lang="en-GB" altLang="fr-FR" sz="2400" b="1">
                <a:latin typeface="Arial" panose="020B0604020202020204" pitchFamily="34" charset="0"/>
                <a:cs typeface="Arial" panose="020B0604020202020204" pitchFamily="34" charset="0"/>
              </a:rPr>
              <a:t> is checked to see whether it can be extended to a maximal exact match of length at least </a:t>
            </a:r>
            <a:r>
              <a:rPr lang="en-GB" altLang="fr-FR" sz="2400" b="1">
                <a:solidFill>
                  <a:srgbClr val="070AF2"/>
                </a:solidFill>
                <a:latin typeface="Arial" panose="020B0604020202020204" pitchFamily="34" charset="0"/>
                <a:cs typeface="Arial" panose="020B0604020202020204" pitchFamily="34" charset="0"/>
              </a:rPr>
              <a:t>l</a:t>
            </a:r>
            <a:r>
              <a:rPr lang="en-GB" altLang="fr-FR" sz="2400" b="1">
                <a:latin typeface="Arial" panose="020B0604020202020204" pitchFamily="34" charset="0"/>
                <a:cs typeface="Arial" panose="020B0604020202020204" pitchFamily="34" charset="0"/>
              </a:rPr>
              <a:t>. </a:t>
            </a:r>
          </a:p>
        </p:txBody>
      </p:sp>
      <p:sp>
        <p:nvSpPr>
          <p:cNvPr id="27654" name="ZoneTexte 4">
            <a:extLst>
              <a:ext uri="{FF2B5EF4-FFF2-40B4-BE49-F238E27FC236}">
                <a16:creationId xmlns:a16="http://schemas.microsoft.com/office/drawing/2014/main" id="{4AC29D7C-5C45-5145-825A-C2E6547B01FA}"/>
              </a:ext>
            </a:extLst>
          </p:cNvPr>
          <p:cNvSpPr txBox="1">
            <a:spLocks noChangeArrowheads="1"/>
          </p:cNvSpPr>
          <p:nvPr/>
        </p:nvSpPr>
        <p:spPr bwMode="auto">
          <a:xfrm>
            <a:off x="0" y="4076700"/>
            <a:ext cx="90360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a:t>
            </a:r>
            <a:r>
              <a:rPr lang="en-GB" altLang="fr-FR" sz="2400" b="1">
                <a:solidFill>
                  <a:srgbClr val="0000FF"/>
                </a:solidFill>
                <a:latin typeface="Arial" panose="020B0604020202020204" pitchFamily="34" charset="0"/>
                <a:cs typeface="Arial" panose="020B0604020202020204" pitchFamily="34" charset="0"/>
              </a:rPr>
              <a:t>The extension is done by pairwise character comparisons, and thus the run time of this approach depends not only on the number of possible anchors, but also on their lengths.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C0FECA98-4C27-B04F-9B9A-F8CAE297A05B}"/>
              </a:ext>
            </a:extLst>
          </p:cNvPr>
          <p:cNvSpPr txBox="1">
            <a:spLocks noChangeArrowheads="1"/>
          </p:cNvSpPr>
          <p:nvPr/>
        </p:nvSpPr>
        <p:spPr bwMode="auto">
          <a:xfrm>
            <a:off x="0" y="476250"/>
            <a:ext cx="914400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b="1">
                <a:solidFill>
                  <a:srgbClr val="FF0000"/>
                </a:solidFill>
                <a:latin typeface="Arial" charset="0"/>
                <a:ea typeface="Arial" charset="0"/>
                <a:cs typeface="Arial" charset="0"/>
              </a:rPr>
              <a:t>Definition</a:t>
            </a:r>
            <a:r>
              <a:rPr lang="en-GB" altLang="x-none" b="1">
                <a:solidFill>
                  <a:srgbClr val="272826"/>
                </a:solidFill>
                <a:latin typeface="Arial" charset="0"/>
                <a:ea typeface="Arial" charset="0"/>
                <a:cs typeface="Arial" charset="0"/>
              </a:rPr>
              <a:t>: a </a:t>
            </a:r>
            <a:r>
              <a:rPr lang="en-GB" altLang="x-none" b="1">
                <a:solidFill>
                  <a:srgbClr val="0000FF"/>
                </a:solidFill>
                <a:latin typeface="Arial" charset="0"/>
                <a:ea typeface="Arial" charset="0"/>
                <a:cs typeface="Arial" charset="0"/>
              </a:rPr>
              <a:t>suffix tree </a:t>
            </a:r>
            <a:r>
              <a:rPr lang="en-GB" altLang="x-none" b="1" i="1">
                <a:solidFill>
                  <a:srgbClr val="272826"/>
                </a:solidFill>
                <a:latin typeface="Arial" charset="0"/>
                <a:ea typeface="Arial" charset="0"/>
                <a:cs typeface="Arial" charset="0"/>
              </a:rPr>
              <a:t>T </a:t>
            </a:r>
            <a:r>
              <a:rPr lang="en-GB" altLang="x-none" b="1">
                <a:solidFill>
                  <a:srgbClr val="272826"/>
                </a:solidFill>
                <a:latin typeface="Arial" charset="0"/>
                <a:ea typeface="Arial" charset="0"/>
                <a:cs typeface="Arial" charset="0"/>
              </a:rPr>
              <a:t>for a string </a:t>
            </a:r>
            <a:r>
              <a:rPr lang="en-GB" altLang="x-none" b="1" i="1">
                <a:solidFill>
                  <a:srgbClr val="0000FF"/>
                </a:solidFill>
                <a:latin typeface="Arial" charset="0"/>
                <a:ea typeface="Arial" charset="0"/>
                <a:cs typeface="Arial" charset="0"/>
              </a:rPr>
              <a:t>S</a:t>
            </a:r>
            <a:r>
              <a:rPr lang="en-GB" altLang="x-none" b="1" i="1">
                <a:solidFill>
                  <a:srgbClr val="272826"/>
                </a:solidFill>
                <a:latin typeface="Arial" charset="0"/>
                <a:ea typeface="Arial" charset="0"/>
                <a:cs typeface="Arial" charset="0"/>
              </a:rPr>
              <a:t> of </a:t>
            </a:r>
            <a:r>
              <a:rPr lang="en-GB" altLang="x-none" b="1">
                <a:solidFill>
                  <a:srgbClr val="272826"/>
                </a:solidFill>
                <a:latin typeface="Arial" charset="0"/>
                <a:ea typeface="Arial" charset="0"/>
                <a:cs typeface="Arial" charset="0"/>
              </a:rPr>
              <a:t>length </a:t>
            </a:r>
            <a:r>
              <a:rPr lang="en-GB" altLang="x-none" b="1" i="1">
                <a:solidFill>
                  <a:srgbClr val="0000FF"/>
                </a:solidFill>
                <a:latin typeface="Arial" charset="0"/>
                <a:ea typeface="Arial" charset="0"/>
                <a:cs typeface="Arial" charset="0"/>
              </a:rPr>
              <a:t>m</a:t>
            </a:r>
            <a:r>
              <a:rPr lang="en-GB" altLang="x-none" b="1" i="1">
                <a:solidFill>
                  <a:srgbClr val="272826"/>
                </a:solidFill>
                <a:latin typeface="Arial" charset="0"/>
                <a:ea typeface="Arial" charset="0"/>
                <a:cs typeface="Arial" charset="0"/>
              </a:rPr>
              <a:t> </a:t>
            </a:r>
            <a:r>
              <a:rPr lang="en-GB" altLang="x-none" b="1">
                <a:solidFill>
                  <a:srgbClr val="272826"/>
                </a:solidFill>
                <a:latin typeface="Arial" charset="0"/>
                <a:ea typeface="Arial" charset="0"/>
                <a:cs typeface="Arial" charset="0"/>
              </a:rPr>
              <a:t>is a rooted directed </a:t>
            </a:r>
            <a:r>
              <a:rPr lang="en-GB" altLang="x-none" b="1">
                <a:solidFill>
                  <a:srgbClr val="000000"/>
                </a:solidFill>
                <a:latin typeface="Arial" charset="0"/>
                <a:ea typeface="Arial" charset="0"/>
                <a:cs typeface="Arial" charset="0"/>
              </a:rPr>
              <a:t>tree</a:t>
            </a:r>
            <a:r>
              <a:rPr lang="en-GB" altLang="x-none" b="1">
                <a:solidFill>
                  <a:srgbClr val="272826"/>
                </a:solidFill>
                <a:latin typeface="Arial" charset="0"/>
                <a:ea typeface="Arial" charset="0"/>
                <a:cs typeface="Arial" charset="0"/>
              </a:rPr>
              <a:t> with exactly </a:t>
            </a:r>
            <a:r>
              <a:rPr lang="en-GB" altLang="x-none" b="1">
                <a:solidFill>
                  <a:srgbClr val="0000FF"/>
                </a:solidFill>
                <a:latin typeface="Arial" charset="0"/>
                <a:ea typeface="Arial" charset="0"/>
                <a:cs typeface="Arial" charset="0"/>
              </a:rPr>
              <a:t>m leaves numbered </a:t>
            </a:r>
            <a:r>
              <a:rPr lang="en-GB" altLang="x-none" b="1" i="1">
                <a:solidFill>
                  <a:srgbClr val="0000FF"/>
                </a:solidFill>
                <a:latin typeface="Arial" charset="0"/>
                <a:ea typeface="Arial" charset="0"/>
                <a:cs typeface="Arial" charset="0"/>
              </a:rPr>
              <a:t>1 </a:t>
            </a:r>
            <a:r>
              <a:rPr lang="en-GB" altLang="x-none" b="1">
                <a:solidFill>
                  <a:srgbClr val="0000FF"/>
                </a:solidFill>
                <a:latin typeface="Arial" charset="0"/>
                <a:ea typeface="Arial" charset="0"/>
                <a:cs typeface="Arial" charset="0"/>
              </a:rPr>
              <a:t>to </a:t>
            </a:r>
            <a:r>
              <a:rPr lang="en-GB" altLang="x-none" b="1" i="1">
                <a:solidFill>
                  <a:srgbClr val="0000FF"/>
                </a:solidFill>
                <a:latin typeface="Arial" charset="0"/>
                <a:ea typeface="Arial" charset="0"/>
                <a:cs typeface="Arial" charset="0"/>
              </a:rPr>
              <a:t>m</a:t>
            </a:r>
            <a:r>
              <a:rPr lang="en-GB" altLang="x-none" b="1">
                <a:solidFill>
                  <a:srgbClr val="0000FF"/>
                </a:solidFill>
                <a:latin typeface="Arial" charset="0"/>
                <a:ea typeface="Arial" charset="0"/>
                <a:cs typeface="Arial" charset="0"/>
              </a:rPr>
              <a:t>.</a:t>
            </a:r>
          </a:p>
          <a:p>
            <a:pPr>
              <a:defRPr/>
            </a:pPr>
            <a:r>
              <a:rPr lang="en-GB" altLang="x-none" b="1">
                <a:solidFill>
                  <a:srgbClr val="272826"/>
                </a:solidFill>
                <a:latin typeface="Arial" charset="0"/>
                <a:ea typeface="Arial" charset="0"/>
                <a:cs typeface="Arial" charset="0"/>
              </a:rPr>
              <a:t>Each </a:t>
            </a:r>
            <a:r>
              <a:rPr lang="en-GB" altLang="x-none" b="1">
                <a:solidFill>
                  <a:srgbClr val="070AF2"/>
                </a:solidFill>
                <a:latin typeface="Arial" charset="0"/>
                <a:ea typeface="Arial" charset="0"/>
                <a:cs typeface="Arial" charset="0"/>
              </a:rPr>
              <a:t>internal node</a:t>
            </a:r>
            <a:r>
              <a:rPr lang="en-GB" altLang="x-none" b="1">
                <a:solidFill>
                  <a:srgbClr val="272826"/>
                </a:solidFill>
                <a:latin typeface="Arial" charset="0"/>
                <a:ea typeface="Arial" charset="0"/>
                <a:cs typeface="Arial" charset="0"/>
              </a:rPr>
              <a:t>, excluding the root, </a:t>
            </a:r>
            <a:r>
              <a:rPr lang="en-GB" altLang="x-none" b="1">
                <a:solidFill>
                  <a:srgbClr val="0000FF"/>
                </a:solidFill>
                <a:latin typeface="Arial" charset="0"/>
                <a:ea typeface="Arial" charset="0"/>
                <a:cs typeface="Arial" charset="0"/>
              </a:rPr>
              <a:t>has at least two leaves labelled with substrings of </a:t>
            </a:r>
            <a:r>
              <a:rPr lang="en-GB" altLang="x-none" b="1" i="1">
                <a:solidFill>
                  <a:srgbClr val="0000FF"/>
                </a:solidFill>
                <a:latin typeface="Arial" charset="0"/>
                <a:ea typeface="Arial" charset="0"/>
                <a:cs typeface="Arial" charset="0"/>
              </a:rPr>
              <a:t>S </a:t>
            </a:r>
            <a:r>
              <a:rPr lang="en-GB" altLang="x-none" b="1">
                <a:solidFill>
                  <a:srgbClr val="0000FF"/>
                </a:solidFill>
                <a:latin typeface="Arial" charset="0"/>
                <a:ea typeface="Arial" charset="0"/>
                <a:cs typeface="Arial" charset="0"/>
              </a:rPr>
              <a:t>starting with different characters.</a:t>
            </a:r>
          </a:p>
          <a:p>
            <a:pPr>
              <a:defRPr/>
            </a:pPr>
            <a:r>
              <a:rPr lang="en-GB" altLang="x-none" b="1">
                <a:latin typeface="Arial" charset="0"/>
                <a:ea typeface="Arial" charset="0"/>
                <a:cs typeface="Arial" charset="0"/>
              </a:rPr>
              <a:t>Concatenation of edge-labels from the root to the leaf </a:t>
            </a:r>
            <a:r>
              <a:rPr lang="en-GB" altLang="x-none" b="1" err="1">
                <a:solidFill>
                  <a:srgbClr val="070AF2"/>
                </a:solidFill>
                <a:latin typeface="Arial" charset="0"/>
                <a:ea typeface="Arial" charset="0"/>
                <a:cs typeface="Arial" charset="0"/>
              </a:rPr>
              <a:t>i</a:t>
            </a:r>
            <a:r>
              <a:rPr lang="en-GB" altLang="x-none" b="1">
                <a:latin typeface="Arial" charset="0"/>
                <a:ea typeface="Arial" charset="0"/>
                <a:cs typeface="Arial" charset="0"/>
              </a:rPr>
              <a:t> identify the suffix of </a:t>
            </a:r>
            <a:r>
              <a:rPr lang="en-GB" altLang="x-none" b="1" i="1">
                <a:solidFill>
                  <a:srgbClr val="070AF2"/>
                </a:solidFill>
                <a:latin typeface="Arial" charset="0"/>
                <a:ea typeface="Arial" charset="0"/>
                <a:cs typeface="Arial" charset="0"/>
              </a:rPr>
              <a:t>S</a:t>
            </a:r>
            <a:r>
              <a:rPr lang="en-GB" altLang="x-none" b="1" i="1">
                <a:latin typeface="Arial" charset="0"/>
                <a:ea typeface="Arial" charset="0"/>
                <a:cs typeface="Arial" charset="0"/>
              </a:rPr>
              <a:t> </a:t>
            </a:r>
            <a:r>
              <a:rPr lang="en-GB" altLang="x-none" b="1">
                <a:latin typeface="Arial" charset="0"/>
                <a:ea typeface="Arial" charset="0"/>
                <a:cs typeface="Arial" charset="0"/>
              </a:rPr>
              <a:t>starting at position </a:t>
            </a:r>
            <a:r>
              <a:rPr lang="en-GB" altLang="x-none" b="1" err="1">
                <a:solidFill>
                  <a:srgbClr val="070AF2"/>
                </a:solidFill>
                <a:latin typeface="Arial" charset="0"/>
                <a:ea typeface="Arial" charset="0"/>
                <a:cs typeface="Arial" charset="0"/>
              </a:rPr>
              <a:t>i</a:t>
            </a:r>
            <a:r>
              <a:rPr lang="en-GB" altLang="x-none" b="1">
                <a:latin typeface="Arial" charset="0"/>
                <a:ea typeface="Arial" charset="0"/>
                <a:cs typeface="Arial" charset="0"/>
              </a:rPr>
              <a:t>.</a:t>
            </a:r>
          </a:p>
        </p:txBody>
      </p:sp>
      <p:grpSp>
        <p:nvGrpSpPr>
          <p:cNvPr id="29698" name="Group 5">
            <a:extLst>
              <a:ext uri="{FF2B5EF4-FFF2-40B4-BE49-F238E27FC236}">
                <a16:creationId xmlns:a16="http://schemas.microsoft.com/office/drawing/2014/main" id="{375283EF-12A5-3541-9AAB-22DFE53C9616}"/>
              </a:ext>
            </a:extLst>
          </p:cNvPr>
          <p:cNvGrpSpPr>
            <a:grpSpLocks/>
          </p:cNvGrpSpPr>
          <p:nvPr/>
        </p:nvGrpSpPr>
        <p:grpSpPr bwMode="auto">
          <a:xfrm>
            <a:off x="2268538" y="3151188"/>
            <a:ext cx="6629400" cy="3767137"/>
            <a:chOff x="528" y="1776"/>
            <a:chExt cx="4176" cy="2373"/>
          </a:xfrm>
        </p:grpSpPr>
        <p:pic>
          <p:nvPicPr>
            <p:cNvPr id="6147" name="Picture 3">
              <a:extLst>
                <a:ext uri="{FF2B5EF4-FFF2-40B4-BE49-F238E27FC236}">
                  <a16:creationId xmlns:a16="http://schemas.microsoft.com/office/drawing/2014/main" id="{FCBD0912-0138-1B49-81B5-D836065C2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776"/>
              <a:ext cx="4176" cy="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148" name="Text Box 4">
              <a:extLst>
                <a:ext uri="{FF2B5EF4-FFF2-40B4-BE49-F238E27FC236}">
                  <a16:creationId xmlns:a16="http://schemas.microsoft.com/office/drawing/2014/main" id="{9CAB36A7-ACF3-C640-BE17-C4EB2ABFA3F8}"/>
                </a:ext>
              </a:extLst>
            </p:cNvPr>
            <p:cNvSpPr txBox="1">
              <a:spLocks noChangeArrowheads="1"/>
            </p:cNvSpPr>
            <p:nvPr/>
          </p:nvSpPr>
          <p:spPr bwMode="auto">
            <a:xfrm>
              <a:off x="816" y="3936"/>
              <a:ext cx="207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1600" b="1" err="1">
                  <a:solidFill>
                    <a:srgbClr val="070AF2"/>
                  </a:solidFill>
                  <a:latin typeface="Times" charset="0"/>
                </a:rPr>
                <a:t>Delcher</a:t>
              </a:r>
              <a:r>
                <a:rPr lang="en-GB" altLang="x-none" sz="1600" b="1">
                  <a:solidFill>
                    <a:srgbClr val="070AF2"/>
                  </a:solidFill>
                  <a:latin typeface="Times" charset="0"/>
                </a:rPr>
                <a:t> et al. 2002. </a:t>
              </a:r>
              <a:r>
                <a:rPr lang="en-GB" altLang="x-none" sz="1600" b="1" i="1">
                  <a:solidFill>
                    <a:srgbClr val="070AF2"/>
                  </a:solidFill>
                  <a:latin typeface="Times" charset="0"/>
                </a:rPr>
                <a:t>NAR</a:t>
              </a:r>
              <a:r>
                <a:rPr lang="en-GB" altLang="x-none" sz="1600" b="1">
                  <a:solidFill>
                    <a:srgbClr val="070AF2"/>
                  </a:solidFill>
                  <a:latin typeface="Times" charset="0"/>
                </a:rPr>
                <a:t> 30:2478.</a:t>
              </a:r>
            </a:p>
          </p:txBody>
        </p:sp>
      </p:grpSp>
      <p:sp>
        <p:nvSpPr>
          <p:cNvPr id="29699" name="Text Box 6">
            <a:extLst>
              <a:ext uri="{FF2B5EF4-FFF2-40B4-BE49-F238E27FC236}">
                <a16:creationId xmlns:a16="http://schemas.microsoft.com/office/drawing/2014/main" id="{A51DC863-C8EF-3642-ACDB-44033D58AE89}"/>
              </a:ext>
            </a:extLst>
          </p:cNvPr>
          <p:cNvSpPr txBox="1">
            <a:spLocks noChangeArrowheads="1"/>
          </p:cNvSpPr>
          <p:nvPr/>
        </p:nvSpPr>
        <p:spPr bwMode="auto">
          <a:xfrm>
            <a:off x="0" y="-26988"/>
            <a:ext cx="9144000"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b="1">
                <a:solidFill>
                  <a:srgbClr val="0000FF"/>
                </a:solidFill>
                <a:latin typeface="Arial" panose="020B0604020202020204" pitchFamily="34" charset="0"/>
                <a:cs typeface="Arial" panose="020B0604020202020204" pitchFamily="34" charset="0"/>
              </a:rPr>
              <a:t>Suffix trees</a:t>
            </a:r>
          </a:p>
        </p:txBody>
      </p:sp>
      <p:sp>
        <p:nvSpPr>
          <p:cNvPr id="6151" name="Text Box 7">
            <a:extLst>
              <a:ext uri="{FF2B5EF4-FFF2-40B4-BE49-F238E27FC236}">
                <a16:creationId xmlns:a16="http://schemas.microsoft.com/office/drawing/2014/main" id="{7013F8D0-0A35-2E47-A7A8-713B1B7AEEA7}"/>
              </a:ext>
            </a:extLst>
          </p:cNvPr>
          <p:cNvSpPr txBox="1">
            <a:spLocks noChangeArrowheads="1"/>
          </p:cNvSpPr>
          <p:nvPr/>
        </p:nvSpPr>
        <p:spPr bwMode="auto">
          <a:xfrm>
            <a:off x="152400" y="3492500"/>
            <a:ext cx="3556000" cy="15700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Arial" charset="0"/>
                <a:ea typeface="Arial" charset="0"/>
                <a:cs typeface="Arial" charset="0"/>
              </a:rPr>
              <a:t>A suffix tree is a data structure for representing all the substrings of a string.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2">
            <a:extLst>
              <a:ext uri="{FF2B5EF4-FFF2-40B4-BE49-F238E27FC236}">
                <a16:creationId xmlns:a16="http://schemas.microsoft.com/office/drawing/2014/main" id="{596AC87A-B565-E143-B0CD-727D9D8FFAB9}"/>
              </a:ext>
            </a:extLst>
          </p:cNvPr>
          <p:cNvSpPr txBox="1">
            <a:spLocks noChangeArrowheads="1"/>
          </p:cNvSpPr>
          <p:nvPr/>
        </p:nvSpPr>
        <p:spPr bwMode="auto">
          <a:xfrm>
            <a:off x="0" y="-26988"/>
            <a:ext cx="9144000"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b="1">
                <a:solidFill>
                  <a:srgbClr val="0000FF"/>
                </a:solidFill>
                <a:latin typeface="Arial" panose="020B0604020202020204" pitchFamily="34" charset="0"/>
                <a:cs typeface="Arial" panose="020B0604020202020204" pitchFamily="34" charset="0"/>
              </a:rPr>
              <a:t>Suffix trees approach</a:t>
            </a:r>
            <a:endParaRPr lang="en-GB" altLang="fr-FR" sz="2400" b="1">
              <a:solidFill>
                <a:srgbClr val="0000FF"/>
              </a:solidFill>
              <a:latin typeface="Arial" panose="020B0604020202020204" pitchFamily="34" charset="0"/>
              <a:cs typeface="Arial" panose="020B0604020202020204" pitchFamily="34" charset="0"/>
            </a:endParaRPr>
          </a:p>
        </p:txBody>
      </p:sp>
      <p:sp>
        <p:nvSpPr>
          <p:cNvPr id="5123" name="Text Box 3">
            <a:extLst>
              <a:ext uri="{FF2B5EF4-FFF2-40B4-BE49-F238E27FC236}">
                <a16:creationId xmlns:a16="http://schemas.microsoft.com/office/drawing/2014/main" id="{4827016B-2FA9-834C-91F7-D2FEBC24B8D5}"/>
              </a:ext>
            </a:extLst>
          </p:cNvPr>
          <p:cNvSpPr txBox="1">
            <a:spLocks noChangeArrowheads="1"/>
          </p:cNvSpPr>
          <p:nvPr/>
        </p:nvSpPr>
        <p:spPr bwMode="auto">
          <a:xfrm>
            <a:off x="304800" y="14478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x-none" altLang="x-none">
              <a:latin typeface="Times" charset="0"/>
            </a:endParaRPr>
          </a:p>
        </p:txBody>
      </p:sp>
      <p:sp>
        <p:nvSpPr>
          <p:cNvPr id="5124" name="Text Box 4">
            <a:extLst>
              <a:ext uri="{FF2B5EF4-FFF2-40B4-BE49-F238E27FC236}">
                <a16:creationId xmlns:a16="http://schemas.microsoft.com/office/drawing/2014/main" id="{50438EE6-BE69-CC41-BBE5-CBE908C54260}"/>
              </a:ext>
            </a:extLst>
          </p:cNvPr>
          <p:cNvSpPr txBox="1">
            <a:spLocks noChangeArrowheads="1"/>
          </p:cNvSpPr>
          <p:nvPr/>
        </p:nvSpPr>
        <p:spPr bwMode="auto">
          <a:xfrm>
            <a:off x="0" y="765175"/>
            <a:ext cx="91440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latin typeface="Arial" charset="0"/>
                <a:ea typeface="Arial" charset="0"/>
                <a:cs typeface="Arial" charset="0"/>
              </a:rPr>
              <a:t>A suffix tree for a string S of length n can be represented in space proportional to n.</a:t>
            </a:r>
          </a:p>
          <a:p>
            <a:pPr>
              <a:spcBef>
                <a:spcPct val="50000"/>
              </a:spcBef>
              <a:defRPr/>
            </a:pPr>
            <a:r>
              <a:rPr lang="en-GB" altLang="x-none" b="1">
                <a:solidFill>
                  <a:srgbClr val="0000FF"/>
                </a:solidFill>
                <a:latin typeface="Arial" charset="0"/>
                <a:ea typeface="Arial" charset="0"/>
                <a:cs typeface="Arial" charset="0"/>
              </a:rPr>
              <a:t>Given the suffix tree of S and a query string Q of length m, there are algorithms to compute all unique maximal matches between S and Q of any specified minimum length (the potential anchors) in time proportional to m.</a:t>
            </a:r>
          </a:p>
        </p:txBody>
      </p:sp>
      <p:sp>
        <p:nvSpPr>
          <p:cNvPr id="5125" name="Text Box 5">
            <a:extLst>
              <a:ext uri="{FF2B5EF4-FFF2-40B4-BE49-F238E27FC236}">
                <a16:creationId xmlns:a16="http://schemas.microsoft.com/office/drawing/2014/main" id="{DDB1781D-7789-334B-A422-96944111ADE0}"/>
              </a:ext>
            </a:extLst>
          </p:cNvPr>
          <p:cNvSpPr txBox="1">
            <a:spLocks noChangeArrowheads="1"/>
          </p:cNvSpPr>
          <p:nvPr/>
        </p:nvSpPr>
        <p:spPr bwMode="auto">
          <a:xfrm>
            <a:off x="0" y="4076700"/>
            <a:ext cx="9144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latin typeface="Arial" charset="0"/>
                <a:ea typeface="Arial" charset="0"/>
                <a:cs typeface="Arial" charset="0"/>
              </a:rPr>
              <a:t>Note that unlike the hashing approaches, the run-time of the suffix-tree algorithms does not depend on the length of the maximal matches.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3">
            <a:extLst>
              <a:ext uri="{FF2B5EF4-FFF2-40B4-BE49-F238E27FC236}">
                <a16:creationId xmlns:a16="http://schemas.microsoft.com/office/drawing/2014/main" id="{6D5FAB32-FCA7-664F-84CC-F2B3074F00FE}"/>
              </a:ext>
            </a:extLst>
          </p:cNvPr>
          <p:cNvSpPr txBox="1">
            <a:spLocks noChangeArrowheads="1"/>
          </p:cNvSpPr>
          <p:nvPr/>
        </p:nvSpPr>
        <p:spPr bwMode="auto">
          <a:xfrm>
            <a:off x="0" y="1295400"/>
            <a:ext cx="9144000"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50000"/>
              </a:spcBef>
              <a:buFontTx/>
              <a:buNone/>
            </a:pPr>
            <a:r>
              <a:rPr lang="en-GB" altLang="fr-FR" sz="4400" b="1">
                <a:solidFill>
                  <a:srgbClr val="FF0000"/>
                </a:solidFill>
                <a:latin typeface="Helvetica" pitchFamily="2" charset="0"/>
                <a:ea typeface="ＭＳ Ｐゴシック" panose="020B0600070205080204" pitchFamily="34" charset="-128"/>
                <a:cs typeface="ＭＳ Ｐゴシック" panose="020B0600070205080204" pitchFamily="34" charset="-128"/>
              </a:rPr>
              <a:t>•</a:t>
            </a:r>
            <a:r>
              <a:rPr lang="en-GB" altLang="fr-FR" sz="3600" b="1">
                <a:latin typeface="Helvetica" pitchFamily="2" charset="0"/>
                <a:ea typeface="ＭＳ Ｐゴシック" panose="020B0600070205080204" pitchFamily="34" charset="-128"/>
                <a:cs typeface="ＭＳ Ｐゴシック" panose="020B0600070205080204" pitchFamily="34" charset="-128"/>
              </a:rPr>
              <a:t> MUMmer (Maximal Unique Matcher)</a:t>
            </a:r>
          </a:p>
          <a:p>
            <a:pPr>
              <a:spcBef>
                <a:spcPct val="50000"/>
              </a:spcBef>
              <a:buFontTx/>
              <a:buNone/>
            </a:pPr>
            <a:r>
              <a:rPr lang="en-GB" altLang="fr-FR" sz="3600" b="1">
                <a:solidFill>
                  <a:srgbClr val="0717FF"/>
                </a:solidFill>
                <a:latin typeface="Helvetica" pitchFamily="2" charset="0"/>
                <a:ea typeface="ＭＳ Ｐゴシック" panose="020B0600070205080204" pitchFamily="34" charset="-128"/>
                <a:cs typeface="ＭＳ Ｐゴシック" panose="020B0600070205080204" pitchFamily="34" charset="-128"/>
              </a:rPr>
              <a:t>http://mummer.sourceforge.net/</a:t>
            </a:r>
            <a:endParaRPr lang="en-GB" altLang="fr-FR" sz="24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33794" name="ZoneTexte 2">
            <a:extLst>
              <a:ext uri="{FF2B5EF4-FFF2-40B4-BE49-F238E27FC236}">
                <a16:creationId xmlns:a16="http://schemas.microsoft.com/office/drawing/2014/main" id="{A4188D10-90B5-4A46-A900-7E44DB78CD50}"/>
              </a:ext>
            </a:extLst>
          </p:cNvPr>
          <p:cNvSpPr txBox="1">
            <a:spLocks noChangeArrowheads="1"/>
          </p:cNvSpPr>
          <p:nvPr/>
        </p:nvSpPr>
        <p:spPr bwMode="auto">
          <a:xfrm>
            <a:off x="0" y="0"/>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sz="3600" b="1">
                <a:solidFill>
                  <a:srgbClr val="0000FF"/>
                </a:solidFill>
                <a:latin typeface="Arial" panose="020B0604020202020204" pitchFamily="34" charset="0"/>
                <a:cs typeface="Arial" panose="020B0604020202020204" pitchFamily="34" charset="0"/>
              </a:rPr>
              <a:t>MUMer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2">
            <a:extLst>
              <a:ext uri="{FF2B5EF4-FFF2-40B4-BE49-F238E27FC236}">
                <a16:creationId xmlns:a16="http://schemas.microsoft.com/office/drawing/2014/main" id="{7D84C88C-3949-BF49-AC76-571BBAF3F8D0}"/>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3600" b="1">
                <a:solidFill>
                  <a:srgbClr val="0000FF"/>
                </a:solidFill>
                <a:latin typeface="Arial" panose="020B0604020202020204" pitchFamily="34" charset="0"/>
                <a:cs typeface="Arial" panose="020B0604020202020204" pitchFamily="34" charset="0"/>
              </a:rPr>
              <a:t>The MUMmer System approach</a:t>
            </a:r>
            <a:endParaRPr lang="en-GB" altLang="fr-FR" sz="3600">
              <a:solidFill>
                <a:srgbClr val="0000FF"/>
              </a:solidFill>
              <a:latin typeface="Arial" panose="020B0604020202020204" pitchFamily="34" charset="0"/>
              <a:cs typeface="Arial" panose="020B0604020202020204" pitchFamily="34" charset="0"/>
            </a:endParaRPr>
          </a:p>
        </p:txBody>
      </p:sp>
      <p:sp>
        <p:nvSpPr>
          <p:cNvPr id="7171" name="Text Box 3">
            <a:extLst>
              <a:ext uri="{FF2B5EF4-FFF2-40B4-BE49-F238E27FC236}">
                <a16:creationId xmlns:a16="http://schemas.microsoft.com/office/drawing/2014/main" id="{15D9FE9C-EF4D-5F41-9171-9D0F250E3C28}"/>
              </a:ext>
            </a:extLst>
          </p:cNvPr>
          <p:cNvSpPr txBox="1">
            <a:spLocks noChangeArrowheads="1"/>
          </p:cNvSpPr>
          <p:nvPr/>
        </p:nvSpPr>
        <p:spPr bwMode="auto">
          <a:xfrm>
            <a:off x="0" y="1524000"/>
            <a:ext cx="914400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latin typeface="Arial" charset="0"/>
                <a:ea typeface="Arial" charset="0"/>
                <a:cs typeface="Arial" charset="0"/>
              </a:rPr>
              <a:t>-</a:t>
            </a:r>
            <a:r>
              <a:rPr lang="en-GB" altLang="x-none" sz="2800" b="1">
                <a:solidFill>
                  <a:srgbClr val="0000FF"/>
                </a:solidFill>
                <a:latin typeface="Arial" charset="0"/>
                <a:ea typeface="Arial" charset="0"/>
                <a:cs typeface="Arial" charset="0"/>
              </a:rPr>
              <a:t>find all maximal, unique, matching sub-sequences (MUMs),</a:t>
            </a:r>
          </a:p>
          <a:p>
            <a:pPr>
              <a:spcBef>
                <a:spcPct val="50000"/>
              </a:spcBef>
              <a:defRPr/>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extract the longest possible set of matches that occur in the same order in both genomes,</a:t>
            </a:r>
          </a:p>
          <a:p>
            <a:pPr>
              <a:spcBef>
                <a:spcPct val="50000"/>
              </a:spcBef>
              <a:defRPr/>
            </a:pPr>
            <a:r>
              <a:rPr lang="en-GB" altLang="x-none" sz="2800" b="1">
                <a:solidFill>
                  <a:srgbClr val="FF0000"/>
                </a:solidFill>
                <a:latin typeface="Arial" charset="0"/>
                <a:ea typeface="Arial" charset="0"/>
                <a:cs typeface="Arial" charset="0"/>
              </a:rPr>
              <a:t>-</a:t>
            </a:r>
            <a:r>
              <a:rPr lang="en-GB" altLang="x-none" sz="2800" b="1">
                <a:solidFill>
                  <a:srgbClr val="0000FF"/>
                </a:solidFill>
                <a:latin typeface="Arial" charset="0"/>
                <a:ea typeface="Arial" charset="0"/>
                <a:cs typeface="Arial" charset="0"/>
              </a:rPr>
              <a:t>close gaps,</a:t>
            </a:r>
          </a:p>
          <a:p>
            <a:pPr>
              <a:spcBef>
                <a:spcPct val="50000"/>
              </a:spcBef>
              <a:defRPr/>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output alignment</a:t>
            </a:r>
          </a:p>
        </p:txBody>
      </p:sp>
      <p:sp>
        <p:nvSpPr>
          <p:cNvPr id="34819" name="ZoneTexte 1">
            <a:extLst>
              <a:ext uri="{FF2B5EF4-FFF2-40B4-BE49-F238E27FC236}">
                <a16:creationId xmlns:a16="http://schemas.microsoft.com/office/drawing/2014/main" id="{3D876141-23C8-5A4F-9272-FA5CC028BFED}"/>
              </a:ext>
            </a:extLst>
          </p:cNvPr>
          <p:cNvSpPr txBox="1">
            <a:spLocks noChangeArrowheads="1"/>
          </p:cNvSpPr>
          <p:nvPr/>
        </p:nvSpPr>
        <p:spPr bwMode="auto">
          <a:xfrm>
            <a:off x="0" y="5805488"/>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50000"/>
              </a:spcBef>
              <a:buFontTx/>
              <a:buNone/>
            </a:pPr>
            <a:r>
              <a:rPr lang="en-GB" altLang="fr-FR" sz="2400" b="1">
                <a:solidFill>
                  <a:srgbClr val="0000FF"/>
                </a:solidFill>
                <a:latin typeface="Arial" panose="020B0604020202020204" pitchFamily="34" charset="0"/>
                <a:cs typeface="Arial" panose="020B0604020202020204" pitchFamily="34" charset="0"/>
              </a:rPr>
              <a:t>• Delcher et al. </a:t>
            </a:r>
            <a:r>
              <a:rPr lang="en-GB" altLang="fr-FR" sz="2400" b="1" i="1">
                <a:solidFill>
                  <a:srgbClr val="0000FF"/>
                </a:solidFill>
                <a:latin typeface="Arial" panose="020B0604020202020204" pitchFamily="34" charset="0"/>
                <a:cs typeface="Arial" panose="020B0604020202020204" pitchFamily="34" charset="0"/>
              </a:rPr>
              <a:t>NAR</a:t>
            </a:r>
            <a:r>
              <a:rPr lang="en-GB" altLang="fr-FR" sz="2400" b="1">
                <a:solidFill>
                  <a:srgbClr val="0000FF"/>
                </a:solidFill>
                <a:latin typeface="Arial" panose="020B0604020202020204" pitchFamily="34" charset="0"/>
                <a:cs typeface="Arial" panose="020B0604020202020204" pitchFamily="34" charset="0"/>
              </a:rPr>
              <a:t>, 1999,</a:t>
            </a:r>
          </a:p>
          <a:p>
            <a:pPr>
              <a:spcBef>
                <a:spcPct val="50000"/>
              </a:spcBef>
              <a:buFontTx/>
              <a:buNone/>
            </a:pPr>
            <a:r>
              <a:rPr lang="en-GB" altLang="fr-FR" sz="2400" b="1">
                <a:solidFill>
                  <a:srgbClr val="0000FF"/>
                </a:solidFill>
                <a:latin typeface="Arial" panose="020B0604020202020204" pitchFamily="34" charset="0"/>
                <a:cs typeface="Arial" panose="020B0604020202020204" pitchFamily="34" charset="0"/>
              </a:rPr>
              <a:t>• Kurtz et al. Genome Biology, 2004;</a:t>
            </a:r>
          </a:p>
        </p:txBody>
      </p:sp>
      <p:sp>
        <p:nvSpPr>
          <p:cNvPr id="34820" name="ZoneTexte 2">
            <a:extLst>
              <a:ext uri="{FF2B5EF4-FFF2-40B4-BE49-F238E27FC236}">
                <a16:creationId xmlns:a16="http://schemas.microsoft.com/office/drawing/2014/main" id="{C84AA421-84A9-0D49-B320-1243E3D89B82}"/>
              </a:ext>
            </a:extLst>
          </p:cNvPr>
          <p:cNvSpPr txBox="1">
            <a:spLocks noChangeArrowheads="1"/>
          </p:cNvSpPr>
          <p:nvPr/>
        </p:nvSpPr>
        <p:spPr bwMode="auto">
          <a:xfrm>
            <a:off x="0" y="765175"/>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latin typeface="Arial" panose="020B0604020202020204" pitchFamily="34" charset="0"/>
                <a:cs typeface="Arial" panose="020B0604020202020204" pitchFamily="34" charset="0"/>
              </a:rPr>
              <a:t>Given 2 genomes A and B:</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2">
            <a:extLst>
              <a:ext uri="{FF2B5EF4-FFF2-40B4-BE49-F238E27FC236}">
                <a16:creationId xmlns:a16="http://schemas.microsoft.com/office/drawing/2014/main" id="{B0978E41-77E6-514D-8D92-05AC31847492}"/>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3600" b="1">
                <a:solidFill>
                  <a:srgbClr val="0000FF"/>
                </a:solidFill>
                <a:latin typeface="Arial" panose="020B0604020202020204" pitchFamily="34" charset="0"/>
                <a:cs typeface="Arial" panose="020B0604020202020204" pitchFamily="34" charset="0"/>
              </a:rPr>
              <a:t>Features Identified by MUMmer</a:t>
            </a:r>
            <a:endParaRPr lang="en-GB" altLang="fr-FR" sz="3600">
              <a:solidFill>
                <a:srgbClr val="0000FF"/>
              </a:solidFill>
              <a:latin typeface="Arial" panose="020B0604020202020204" pitchFamily="34" charset="0"/>
              <a:cs typeface="Arial" panose="020B0604020202020204" pitchFamily="34" charset="0"/>
            </a:endParaRPr>
          </a:p>
        </p:txBody>
      </p:sp>
      <p:sp>
        <p:nvSpPr>
          <p:cNvPr id="8195" name="Text Box 3">
            <a:extLst>
              <a:ext uri="{FF2B5EF4-FFF2-40B4-BE49-F238E27FC236}">
                <a16:creationId xmlns:a16="http://schemas.microsoft.com/office/drawing/2014/main" id="{6B0798F7-3223-F640-AFAC-4F1B3EA924DF}"/>
              </a:ext>
            </a:extLst>
          </p:cNvPr>
          <p:cNvSpPr txBox="1">
            <a:spLocks noChangeArrowheads="1"/>
          </p:cNvSpPr>
          <p:nvPr/>
        </p:nvSpPr>
        <p:spPr bwMode="auto">
          <a:xfrm>
            <a:off x="0" y="4562475"/>
            <a:ext cx="91440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latin typeface="Arial" charset="0"/>
                <a:ea typeface="Arial" charset="0"/>
                <a:cs typeface="Arial" charset="0"/>
              </a:rPr>
              <a:t>•</a:t>
            </a:r>
            <a:r>
              <a:rPr lang="en-GB" altLang="x-none" sz="2800" b="1">
                <a:latin typeface="Arial" charset="0"/>
                <a:ea typeface="Arial" charset="0"/>
                <a:cs typeface="Arial" charset="0"/>
              </a:rPr>
              <a:t> tandem repeats: 2 or more adjacent, approximate copies of a DNA pattern</a:t>
            </a:r>
          </a:p>
        </p:txBody>
      </p:sp>
      <p:sp>
        <p:nvSpPr>
          <p:cNvPr id="36867" name="ZoneTexte 1">
            <a:extLst>
              <a:ext uri="{FF2B5EF4-FFF2-40B4-BE49-F238E27FC236}">
                <a16:creationId xmlns:a16="http://schemas.microsoft.com/office/drawing/2014/main" id="{E329DCDB-4A7A-9840-B7F3-3C19B10F11FC}"/>
              </a:ext>
            </a:extLst>
          </p:cNvPr>
          <p:cNvSpPr txBox="1">
            <a:spLocks noChangeArrowheads="1"/>
          </p:cNvSpPr>
          <p:nvPr/>
        </p:nvSpPr>
        <p:spPr bwMode="auto">
          <a:xfrm>
            <a:off x="0" y="1268413"/>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a:solidFill>
                  <a:srgbClr val="FF0000"/>
                </a:solidFill>
                <a:latin typeface="Arial" panose="020B0604020202020204" pitchFamily="34" charset="0"/>
                <a:cs typeface="Arial" panose="020B0604020202020204" pitchFamily="34" charset="0"/>
              </a:rPr>
              <a:t>•</a:t>
            </a:r>
            <a:r>
              <a:rPr lang="en-GB" altLang="fr-FR" sz="2800">
                <a:latin typeface="Arial" panose="020B0604020202020204" pitchFamily="34" charset="0"/>
                <a:cs typeface="Arial" panose="020B0604020202020204" pitchFamily="34" charset="0"/>
              </a:rPr>
              <a:t> </a:t>
            </a:r>
            <a:r>
              <a:rPr lang="en-GB" altLang="fr-FR" sz="2800" b="1">
                <a:latin typeface="Arial" panose="020B0604020202020204" pitchFamily="34" charset="0"/>
                <a:cs typeface="Arial" panose="020B0604020202020204" pitchFamily="34" charset="0"/>
              </a:rPr>
              <a:t>Single Nucleotide Polymorphisms (SNPs)</a:t>
            </a:r>
          </a:p>
        </p:txBody>
      </p:sp>
      <p:sp>
        <p:nvSpPr>
          <p:cNvPr id="36868" name="ZoneTexte 2">
            <a:extLst>
              <a:ext uri="{FF2B5EF4-FFF2-40B4-BE49-F238E27FC236}">
                <a16:creationId xmlns:a16="http://schemas.microsoft.com/office/drawing/2014/main" id="{16AC9676-6859-AB4B-849F-F88298F33D0F}"/>
              </a:ext>
            </a:extLst>
          </p:cNvPr>
          <p:cNvSpPr txBox="1">
            <a:spLocks noChangeArrowheads="1"/>
          </p:cNvSpPr>
          <p:nvPr/>
        </p:nvSpPr>
        <p:spPr bwMode="auto">
          <a:xfrm>
            <a:off x="0" y="1989138"/>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a:solidFill>
                  <a:srgbClr val="FF0000"/>
                </a:solidFill>
                <a:latin typeface="Arial" panose="020B0604020202020204" pitchFamily="34" charset="0"/>
                <a:cs typeface="Arial" panose="020B0604020202020204" pitchFamily="34" charset="0"/>
              </a:rPr>
              <a:t>•</a:t>
            </a:r>
            <a:r>
              <a:rPr lang="en-GB" altLang="fr-FR" sz="2800">
                <a:latin typeface="Arial" panose="020B0604020202020204" pitchFamily="34" charset="0"/>
                <a:cs typeface="Arial" panose="020B0604020202020204" pitchFamily="34" charset="0"/>
              </a:rPr>
              <a:t> </a:t>
            </a:r>
            <a:r>
              <a:rPr lang="en-GB" altLang="fr-FR" sz="2800" b="1">
                <a:latin typeface="Arial" panose="020B0604020202020204" pitchFamily="34" charset="0"/>
                <a:cs typeface="Arial" panose="020B0604020202020204" pitchFamily="34" charset="0"/>
              </a:rPr>
              <a:t>Regions of divergence &gt; 1 SNP</a:t>
            </a:r>
          </a:p>
        </p:txBody>
      </p:sp>
      <p:sp>
        <p:nvSpPr>
          <p:cNvPr id="36869" name="ZoneTexte 3">
            <a:extLst>
              <a:ext uri="{FF2B5EF4-FFF2-40B4-BE49-F238E27FC236}">
                <a16:creationId xmlns:a16="http://schemas.microsoft.com/office/drawing/2014/main" id="{5E18DBD7-B97C-E245-8DEC-8DFA7EE188C7}"/>
              </a:ext>
            </a:extLst>
          </p:cNvPr>
          <p:cNvSpPr txBox="1">
            <a:spLocks noChangeArrowheads="1"/>
          </p:cNvSpPr>
          <p:nvPr/>
        </p:nvSpPr>
        <p:spPr bwMode="auto">
          <a:xfrm>
            <a:off x="0" y="2852738"/>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FF0000"/>
                </a:solidFill>
                <a:latin typeface="Arial" panose="020B0604020202020204" pitchFamily="34" charset="0"/>
                <a:cs typeface="Arial" panose="020B0604020202020204" pitchFamily="34" charset="0"/>
              </a:rPr>
              <a:t>•</a:t>
            </a:r>
            <a:r>
              <a:rPr lang="en-GB" altLang="fr-FR" sz="2800" b="1">
                <a:latin typeface="Arial" panose="020B0604020202020204" pitchFamily="34" charset="0"/>
                <a:cs typeface="Arial" panose="020B0604020202020204" pitchFamily="34" charset="0"/>
              </a:rPr>
              <a:t> large inserts</a:t>
            </a:r>
          </a:p>
        </p:txBody>
      </p:sp>
      <p:sp>
        <p:nvSpPr>
          <p:cNvPr id="36870" name="ZoneTexte 4">
            <a:extLst>
              <a:ext uri="{FF2B5EF4-FFF2-40B4-BE49-F238E27FC236}">
                <a16:creationId xmlns:a16="http://schemas.microsoft.com/office/drawing/2014/main" id="{36A565CB-23FA-2A4A-9668-669D93946EF9}"/>
              </a:ext>
            </a:extLst>
          </p:cNvPr>
          <p:cNvSpPr txBox="1">
            <a:spLocks noChangeArrowheads="1"/>
          </p:cNvSpPr>
          <p:nvPr/>
        </p:nvSpPr>
        <p:spPr bwMode="auto">
          <a:xfrm>
            <a:off x="0" y="3573463"/>
            <a:ext cx="9036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a:solidFill>
                  <a:srgbClr val="FF0000"/>
                </a:solidFill>
                <a:latin typeface="Arial" panose="020B0604020202020204" pitchFamily="34" charset="0"/>
                <a:cs typeface="Arial" panose="020B0604020202020204" pitchFamily="34" charset="0"/>
              </a:rPr>
              <a:t>•</a:t>
            </a:r>
            <a:r>
              <a:rPr lang="en-GB" altLang="fr-FR" sz="2800">
                <a:latin typeface="Arial" panose="020B0604020202020204" pitchFamily="34" charset="0"/>
                <a:cs typeface="Arial" panose="020B0604020202020204" pitchFamily="34" charset="0"/>
              </a:rPr>
              <a:t> </a:t>
            </a:r>
            <a:r>
              <a:rPr lang="en-GB" altLang="fr-FR" sz="2800" b="1">
                <a:latin typeface="Arial" panose="020B0604020202020204" pitchFamily="34" charset="0"/>
                <a:cs typeface="Arial" panose="020B0604020202020204" pitchFamily="34" charset="0"/>
              </a:rPr>
              <a:t>repeats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2">
            <a:extLst>
              <a:ext uri="{FF2B5EF4-FFF2-40B4-BE49-F238E27FC236}">
                <a16:creationId xmlns:a16="http://schemas.microsoft.com/office/drawing/2014/main" id="{1FF7B2BD-F7A0-E94E-9188-299DD2FB2F64}"/>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3600" b="1">
                <a:solidFill>
                  <a:srgbClr val="0000FF"/>
                </a:solidFill>
                <a:latin typeface="Arial" panose="020B0604020202020204" pitchFamily="34" charset="0"/>
                <a:cs typeface="Arial" panose="020B0604020202020204" pitchFamily="34" charset="0"/>
              </a:rPr>
              <a:t>Finding matches</a:t>
            </a:r>
            <a:endParaRPr lang="en-GB" altLang="fr-FR" sz="3600">
              <a:solidFill>
                <a:srgbClr val="0000FF"/>
              </a:solidFill>
              <a:latin typeface="Arial" panose="020B0604020202020204" pitchFamily="34" charset="0"/>
              <a:cs typeface="Arial" panose="020B0604020202020204" pitchFamily="34" charset="0"/>
            </a:endParaRPr>
          </a:p>
        </p:txBody>
      </p:sp>
      <p:sp>
        <p:nvSpPr>
          <p:cNvPr id="11267" name="Text Box 3">
            <a:extLst>
              <a:ext uri="{FF2B5EF4-FFF2-40B4-BE49-F238E27FC236}">
                <a16:creationId xmlns:a16="http://schemas.microsoft.com/office/drawing/2014/main" id="{BBA7F0E8-301C-1B4D-9DC8-CAB96CFAF027}"/>
              </a:ext>
            </a:extLst>
          </p:cNvPr>
          <p:cNvSpPr txBox="1">
            <a:spLocks noChangeArrowheads="1"/>
          </p:cNvSpPr>
          <p:nvPr/>
        </p:nvSpPr>
        <p:spPr bwMode="auto">
          <a:xfrm>
            <a:off x="0" y="1447800"/>
            <a:ext cx="91440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latin typeface="Arial" charset="0"/>
                <a:ea typeface="Arial" charset="0"/>
                <a:cs typeface="Arial" charset="0"/>
              </a:rPr>
              <a:t>•</a:t>
            </a:r>
            <a:r>
              <a:rPr lang="en-GB" altLang="x-none" sz="2800" b="1">
                <a:latin typeface="Arial" charset="0"/>
                <a:ea typeface="Arial" charset="0"/>
                <a:cs typeface="Arial" charset="0"/>
              </a:rPr>
              <a:t> Build suffix tree;</a:t>
            </a:r>
          </a:p>
          <a:p>
            <a:pPr>
              <a:spcBef>
                <a:spcPct val="50000"/>
              </a:spcBef>
              <a:defRPr/>
            </a:pPr>
            <a:r>
              <a:rPr lang="en-GB" altLang="x-none" sz="3200" b="1">
                <a:solidFill>
                  <a:srgbClr val="FF0000"/>
                </a:solidFill>
                <a:latin typeface="Arial" charset="0"/>
                <a:ea typeface="Arial" charset="0"/>
                <a:cs typeface="Arial" charset="0"/>
              </a:rPr>
              <a:t>•</a:t>
            </a:r>
            <a:r>
              <a:rPr lang="en-GB" altLang="x-none" sz="2800" b="1">
                <a:latin typeface="Arial" charset="0"/>
                <a:ea typeface="Arial" charset="0"/>
                <a:cs typeface="Arial" charset="0"/>
              </a:rPr>
              <a:t> Finding maximal matches in linear time by building a tree from k sequences;</a:t>
            </a:r>
          </a:p>
          <a:p>
            <a:pPr>
              <a:spcBef>
                <a:spcPct val="50000"/>
              </a:spcBef>
              <a:defRPr/>
            </a:pPr>
            <a:r>
              <a:rPr lang="en-GB" altLang="x-none" sz="3200" b="1">
                <a:solidFill>
                  <a:srgbClr val="FF0000"/>
                </a:solidFill>
                <a:latin typeface="Arial" charset="0"/>
                <a:ea typeface="Arial" charset="0"/>
                <a:cs typeface="Arial" charset="0"/>
              </a:rPr>
              <a:t>•</a:t>
            </a:r>
            <a:r>
              <a:rPr lang="en-GB" altLang="x-none" sz="2800" b="1">
                <a:latin typeface="Arial" charset="0"/>
                <a:ea typeface="Arial" charset="0"/>
                <a:cs typeface="Arial" charset="0"/>
              </a:rPr>
              <a:t> Sort the matches by length and local similarity for purpose of finding anchors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2">
            <a:extLst>
              <a:ext uri="{FF2B5EF4-FFF2-40B4-BE49-F238E27FC236}">
                <a16:creationId xmlns:a16="http://schemas.microsoft.com/office/drawing/2014/main" id="{4F269255-AED6-4040-BE18-A8A0E242187B}"/>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3600" b="1">
                <a:solidFill>
                  <a:srgbClr val="0000FF"/>
                </a:solidFill>
                <a:latin typeface="Arial" panose="020B0604020202020204" pitchFamily="34" charset="0"/>
                <a:cs typeface="Arial" panose="020B0604020202020204" pitchFamily="34" charset="0"/>
              </a:rPr>
              <a:t>MUMs and Suffix Trees</a:t>
            </a:r>
            <a:endParaRPr lang="en-GB" altLang="fr-FR" sz="3600">
              <a:solidFill>
                <a:srgbClr val="0000FF"/>
              </a:solidFill>
              <a:latin typeface="Arial" panose="020B0604020202020204" pitchFamily="34" charset="0"/>
              <a:cs typeface="Arial" panose="020B0604020202020204" pitchFamily="34" charset="0"/>
            </a:endParaRPr>
          </a:p>
        </p:txBody>
      </p:sp>
      <p:sp>
        <p:nvSpPr>
          <p:cNvPr id="12291" name="Text Box 3">
            <a:extLst>
              <a:ext uri="{FF2B5EF4-FFF2-40B4-BE49-F238E27FC236}">
                <a16:creationId xmlns:a16="http://schemas.microsoft.com/office/drawing/2014/main" id="{66D345A2-7EFA-DA49-9055-265687EEEEA9}"/>
              </a:ext>
            </a:extLst>
          </p:cNvPr>
          <p:cNvSpPr txBox="1">
            <a:spLocks noChangeArrowheads="1"/>
          </p:cNvSpPr>
          <p:nvPr/>
        </p:nvSpPr>
        <p:spPr bwMode="auto">
          <a:xfrm>
            <a:off x="0" y="750888"/>
            <a:ext cx="91440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latin typeface="Arial" charset="0"/>
                <a:ea typeface="Arial" charset="0"/>
                <a:cs typeface="Arial" charset="0"/>
              </a:rPr>
              <a:t>•</a:t>
            </a:r>
            <a:r>
              <a:rPr lang="en-GB" altLang="x-none" sz="2800" b="1">
                <a:latin typeface="Arial" charset="0"/>
                <a:ea typeface="Arial" charset="0"/>
                <a:cs typeface="Arial" charset="0"/>
              </a:rPr>
              <a:t> The key idea in identifying MUMs is to build a suffix tree for genomes A and B.</a:t>
            </a:r>
          </a:p>
          <a:p>
            <a:pPr>
              <a:spcBef>
                <a:spcPct val="50000"/>
              </a:spcBef>
              <a:defRPr/>
            </a:pPr>
            <a:r>
              <a:rPr lang="en-GB" altLang="x-none" sz="3200" b="1">
                <a:solidFill>
                  <a:srgbClr val="FF0000"/>
                </a:solidFill>
                <a:latin typeface="Arial" charset="0"/>
                <a:ea typeface="Arial" charset="0"/>
                <a:cs typeface="Arial" charset="0"/>
              </a:rPr>
              <a:t>•</a:t>
            </a:r>
            <a:r>
              <a:rPr lang="en-GB" altLang="x-none" sz="2800" b="1">
                <a:latin typeface="Arial" charset="0"/>
                <a:ea typeface="Arial" charset="0"/>
                <a:cs typeface="Arial" charset="0"/>
              </a:rPr>
              <a:t> Add suffixes for both genomes A and B to tree;</a:t>
            </a:r>
          </a:p>
          <a:p>
            <a:pPr>
              <a:spcBef>
                <a:spcPct val="50000"/>
              </a:spcBef>
              <a:defRPr/>
            </a:pPr>
            <a:r>
              <a:rPr lang="en-GB" altLang="x-none" sz="3200" b="1">
                <a:solidFill>
                  <a:srgbClr val="FF0000"/>
                </a:solidFill>
                <a:latin typeface="Arial" charset="0"/>
                <a:ea typeface="Arial" charset="0"/>
                <a:cs typeface="Arial" charset="0"/>
              </a:rPr>
              <a:t>•</a:t>
            </a:r>
            <a:r>
              <a:rPr lang="en-GB" altLang="x-none" sz="2800" b="1">
                <a:latin typeface="Arial" charset="0"/>
                <a:ea typeface="Arial" charset="0"/>
                <a:cs typeface="Arial" charset="0"/>
              </a:rPr>
              <a:t> Label each leaf node with genome it represents.</a:t>
            </a:r>
          </a:p>
        </p:txBody>
      </p:sp>
      <p:sp>
        <p:nvSpPr>
          <p:cNvPr id="12292" name="Text Box 4">
            <a:extLst>
              <a:ext uri="{FF2B5EF4-FFF2-40B4-BE49-F238E27FC236}">
                <a16:creationId xmlns:a16="http://schemas.microsoft.com/office/drawing/2014/main" id="{F601A2D6-10B5-6C4D-93EA-368A5E14A2FA}"/>
              </a:ext>
            </a:extLst>
          </p:cNvPr>
          <p:cNvSpPr txBox="1">
            <a:spLocks noChangeArrowheads="1"/>
          </p:cNvSpPr>
          <p:nvPr/>
        </p:nvSpPr>
        <p:spPr bwMode="auto">
          <a:xfrm>
            <a:off x="0" y="3360738"/>
            <a:ext cx="37338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Courier" charset="0"/>
              </a:rPr>
              <a:t>Genome A: </a:t>
            </a:r>
            <a:r>
              <a:rPr lang="en-GB" altLang="x-none" b="1" err="1">
                <a:solidFill>
                  <a:srgbClr val="00FF00"/>
                </a:solidFill>
                <a:latin typeface="Courier" charset="0"/>
              </a:rPr>
              <a:t>ccacg</a:t>
            </a:r>
            <a:r>
              <a:rPr lang="en-GB" altLang="x-none" b="1">
                <a:solidFill>
                  <a:srgbClr val="00FF00"/>
                </a:solidFill>
                <a:latin typeface="Courier" charset="0"/>
              </a:rPr>
              <a:t>#</a:t>
            </a:r>
          </a:p>
          <a:p>
            <a:pPr>
              <a:spcBef>
                <a:spcPct val="50000"/>
              </a:spcBef>
              <a:defRPr/>
            </a:pPr>
            <a:r>
              <a:rPr lang="en-GB" altLang="x-none" b="1">
                <a:solidFill>
                  <a:srgbClr val="00FF00"/>
                </a:solidFill>
                <a:latin typeface="Courier" charset="0"/>
              </a:rPr>
              <a:t>          12345</a:t>
            </a:r>
            <a:endParaRPr lang="en-GB" altLang="x-none">
              <a:latin typeface="Courier" charset="0"/>
            </a:endParaRPr>
          </a:p>
        </p:txBody>
      </p:sp>
      <p:sp>
        <p:nvSpPr>
          <p:cNvPr id="12293" name="Text Box 5">
            <a:extLst>
              <a:ext uri="{FF2B5EF4-FFF2-40B4-BE49-F238E27FC236}">
                <a16:creationId xmlns:a16="http://schemas.microsoft.com/office/drawing/2014/main" id="{C5CBF817-4223-2149-B1B1-7F7E689A8192}"/>
              </a:ext>
            </a:extLst>
          </p:cNvPr>
          <p:cNvSpPr txBox="1">
            <a:spLocks noChangeArrowheads="1"/>
          </p:cNvSpPr>
          <p:nvPr/>
        </p:nvSpPr>
        <p:spPr bwMode="auto">
          <a:xfrm>
            <a:off x="0" y="4800600"/>
            <a:ext cx="3048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FF0000"/>
                </a:solidFill>
                <a:latin typeface="Courier" charset="0"/>
              </a:rPr>
              <a:t>Genome B: </a:t>
            </a:r>
            <a:r>
              <a:rPr lang="en-GB" altLang="x-none" b="1" err="1">
                <a:solidFill>
                  <a:srgbClr val="FF0000"/>
                </a:solidFill>
                <a:latin typeface="Courier" charset="0"/>
              </a:rPr>
              <a:t>cct</a:t>
            </a:r>
            <a:r>
              <a:rPr lang="en-GB" altLang="x-none" b="1">
                <a:solidFill>
                  <a:srgbClr val="FF0000"/>
                </a:solidFill>
                <a:latin typeface="Courier" charset="0"/>
              </a:rPr>
              <a:t>$</a:t>
            </a:r>
          </a:p>
          <a:p>
            <a:pPr>
              <a:spcBef>
                <a:spcPct val="50000"/>
              </a:spcBef>
              <a:defRPr/>
            </a:pPr>
            <a:r>
              <a:rPr lang="en-GB" altLang="x-none" b="1">
                <a:solidFill>
                  <a:srgbClr val="FF0000"/>
                </a:solidFill>
                <a:latin typeface="Courier" charset="0"/>
              </a:rPr>
              <a:t>          123</a:t>
            </a:r>
            <a:endParaRPr lang="en-GB" altLang="x-none">
              <a:latin typeface="Courier" charset="0"/>
            </a:endParaRPr>
          </a:p>
        </p:txBody>
      </p:sp>
      <p:sp>
        <p:nvSpPr>
          <p:cNvPr id="12320" name="Rectangle 32">
            <a:extLst>
              <a:ext uri="{FF2B5EF4-FFF2-40B4-BE49-F238E27FC236}">
                <a16:creationId xmlns:a16="http://schemas.microsoft.com/office/drawing/2014/main" id="{783DACB4-D4B1-9F4D-8D4C-951971CBADD7}"/>
              </a:ext>
            </a:extLst>
          </p:cNvPr>
          <p:cNvSpPr>
            <a:spLocks noChangeArrowheads="1"/>
          </p:cNvSpPr>
          <p:nvPr/>
        </p:nvSpPr>
        <p:spPr bwMode="auto">
          <a:xfrm>
            <a:off x="4959350" y="43354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x-none" altLang="x-none">
              <a:latin typeface="Times" charset="0"/>
            </a:endParaRPr>
          </a:p>
        </p:txBody>
      </p:sp>
      <p:grpSp>
        <p:nvGrpSpPr>
          <p:cNvPr id="40966" name="Group 55">
            <a:extLst>
              <a:ext uri="{FF2B5EF4-FFF2-40B4-BE49-F238E27FC236}">
                <a16:creationId xmlns:a16="http://schemas.microsoft.com/office/drawing/2014/main" id="{2CFEDC03-F290-C941-808D-E5AC6A849E81}"/>
              </a:ext>
            </a:extLst>
          </p:cNvPr>
          <p:cNvGrpSpPr>
            <a:grpSpLocks/>
          </p:cNvGrpSpPr>
          <p:nvPr/>
        </p:nvGrpSpPr>
        <p:grpSpPr bwMode="auto">
          <a:xfrm>
            <a:off x="3059113" y="3316288"/>
            <a:ext cx="5943600" cy="3352800"/>
            <a:chOff x="2016" y="2016"/>
            <a:chExt cx="3744" cy="2112"/>
          </a:xfrm>
        </p:grpSpPr>
        <p:grpSp>
          <p:nvGrpSpPr>
            <p:cNvPr id="40968" name="Group 21">
              <a:extLst>
                <a:ext uri="{FF2B5EF4-FFF2-40B4-BE49-F238E27FC236}">
                  <a16:creationId xmlns:a16="http://schemas.microsoft.com/office/drawing/2014/main" id="{9BEB840A-7F3B-BB4E-98E9-0486815B4EF9}"/>
                </a:ext>
              </a:extLst>
            </p:cNvPr>
            <p:cNvGrpSpPr>
              <a:grpSpLocks/>
            </p:cNvGrpSpPr>
            <p:nvPr/>
          </p:nvGrpSpPr>
          <p:grpSpPr bwMode="auto">
            <a:xfrm>
              <a:off x="2016" y="2016"/>
              <a:ext cx="3648" cy="2064"/>
              <a:chOff x="2016" y="2016"/>
              <a:chExt cx="3648" cy="2064"/>
            </a:xfrm>
          </p:grpSpPr>
          <p:sp>
            <p:nvSpPr>
              <p:cNvPr id="12295" name="Oval 7">
                <a:extLst>
                  <a:ext uri="{FF2B5EF4-FFF2-40B4-BE49-F238E27FC236}">
                    <a16:creationId xmlns:a16="http://schemas.microsoft.com/office/drawing/2014/main" id="{D3F7F86D-9610-BE42-A250-BC4C7227D51B}"/>
                  </a:ext>
                </a:extLst>
              </p:cNvPr>
              <p:cNvSpPr>
                <a:spLocks noChangeArrowheads="1"/>
              </p:cNvSpPr>
              <p:nvPr/>
            </p:nvSpPr>
            <p:spPr bwMode="auto">
              <a:xfrm>
                <a:off x="3648" y="2016"/>
                <a:ext cx="144" cy="192"/>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296" name="Oval 8">
                <a:extLst>
                  <a:ext uri="{FF2B5EF4-FFF2-40B4-BE49-F238E27FC236}">
                    <a16:creationId xmlns:a16="http://schemas.microsoft.com/office/drawing/2014/main" id="{AAD0A327-3B30-E94C-8EDC-5D261C3DCABB}"/>
                  </a:ext>
                </a:extLst>
              </p:cNvPr>
              <p:cNvSpPr>
                <a:spLocks noChangeArrowheads="1"/>
              </p:cNvSpPr>
              <p:nvPr/>
            </p:nvSpPr>
            <p:spPr bwMode="auto">
              <a:xfrm>
                <a:off x="3072" y="2592"/>
                <a:ext cx="144" cy="192"/>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297" name="Oval 9">
                <a:extLst>
                  <a:ext uri="{FF2B5EF4-FFF2-40B4-BE49-F238E27FC236}">
                    <a16:creationId xmlns:a16="http://schemas.microsoft.com/office/drawing/2014/main" id="{0FBA4552-EAE1-CD49-BDED-40E1B2697FA7}"/>
                  </a:ext>
                </a:extLst>
              </p:cNvPr>
              <p:cNvSpPr>
                <a:spLocks noChangeArrowheads="1"/>
              </p:cNvSpPr>
              <p:nvPr/>
            </p:nvSpPr>
            <p:spPr bwMode="auto">
              <a:xfrm>
                <a:off x="3072" y="3168"/>
                <a:ext cx="144" cy="192"/>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298" name="Rectangle 10">
                <a:extLst>
                  <a:ext uri="{FF2B5EF4-FFF2-40B4-BE49-F238E27FC236}">
                    <a16:creationId xmlns:a16="http://schemas.microsoft.com/office/drawing/2014/main" id="{BFE7B002-74AB-374D-83B6-AE4AFA0071A1}"/>
                  </a:ext>
                </a:extLst>
              </p:cNvPr>
              <p:cNvSpPr>
                <a:spLocks noChangeArrowheads="1"/>
              </p:cNvSpPr>
              <p:nvPr/>
            </p:nvSpPr>
            <p:spPr bwMode="auto">
              <a:xfrm>
                <a:off x="2016" y="2592"/>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02" name="Rectangle 14">
                <a:extLst>
                  <a:ext uri="{FF2B5EF4-FFF2-40B4-BE49-F238E27FC236}">
                    <a16:creationId xmlns:a16="http://schemas.microsoft.com/office/drawing/2014/main" id="{57BC38FD-47BF-1743-B9AB-E83CD290C1D7}"/>
                  </a:ext>
                </a:extLst>
              </p:cNvPr>
              <p:cNvSpPr>
                <a:spLocks noChangeArrowheads="1"/>
              </p:cNvSpPr>
              <p:nvPr/>
            </p:nvSpPr>
            <p:spPr bwMode="auto">
              <a:xfrm>
                <a:off x="2256" y="3168"/>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03" name="Rectangle 15">
                <a:extLst>
                  <a:ext uri="{FF2B5EF4-FFF2-40B4-BE49-F238E27FC236}">
                    <a16:creationId xmlns:a16="http://schemas.microsoft.com/office/drawing/2014/main" id="{3F62110D-67EC-E945-84F2-C428AEF96BFB}"/>
                  </a:ext>
                </a:extLst>
              </p:cNvPr>
              <p:cNvSpPr>
                <a:spLocks noChangeArrowheads="1"/>
              </p:cNvSpPr>
              <p:nvPr/>
            </p:nvSpPr>
            <p:spPr bwMode="auto">
              <a:xfrm>
                <a:off x="2448" y="3840"/>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04" name="Rectangle 16">
                <a:extLst>
                  <a:ext uri="{FF2B5EF4-FFF2-40B4-BE49-F238E27FC236}">
                    <a16:creationId xmlns:a16="http://schemas.microsoft.com/office/drawing/2014/main" id="{6B54CEDB-DC87-6B48-9340-20F885F80CD0}"/>
                  </a:ext>
                </a:extLst>
              </p:cNvPr>
              <p:cNvSpPr>
                <a:spLocks noChangeArrowheads="1"/>
              </p:cNvSpPr>
              <p:nvPr/>
            </p:nvSpPr>
            <p:spPr bwMode="auto">
              <a:xfrm>
                <a:off x="3360" y="3840"/>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05" name="Rectangle 17">
                <a:extLst>
                  <a:ext uri="{FF2B5EF4-FFF2-40B4-BE49-F238E27FC236}">
                    <a16:creationId xmlns:a16="http://schemas.microsoft.com/office/drawing/2014/main" id="{6D2001D0-BA51-B34E-94C4-221600CFD70B}"/>
                  </a:ext>
                </a:extLst>
              </p:cNvPr>
              <p:cNvSpPr>
                <a:spLocks noChangeArrowheads="1"/>
              </p:cNvSpPr>
              <p:nvPr/>
            </p:nvSpPr>
            <p:spPr bwMode="auto">
              <a:xfrm>
                <a:off x="3552" y="3120"/>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06" name="Rectangle 18">
                <a:extLst>
                  <a:ext uri="{FF2B5EF4-FFF2-40B4-BE49-F238E27FC236}">
                    <a16:creationId xmlns:a16="http://schemas.microsoft.com/office/drawing/2014/main" id="{1FDE47BA-8BF8-5F48-9BC7-6C6C8C2506E8}"/>
                  </a:ext>
                </a:extLst>
              </p:cNvPr>
              <p:cNvSpPr>
                <a:spLocks noChangeArrowheads="1"/>
              </p:cNvSpPr>
              <p:nvPr/>
            </p:nvSpPr>
            <p:spPr bwMode="auto">
              <a:xfrm>
                <a:off x="4368" y="3120"/>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07" name="Rectangle 19">
                <a:extLst>
                  <a:ext uri="{FF2B5EF4-FFF2-40B4-BE49-F238E27FC236}">
                    <a16:creationId xmlns:a16="http://schemas.microsoft.com/office/drawing/2014/main" id="{BD52A3BA-A1C4-854F-ABFA-68198F141165}"/>
                  </a:ext>
                </a:extLst>
              </p:cNvPr>
              <p:cNvSpPr>
                <a:spLocks noChangeArrowheads="1"/>
              </p:cNvSpPr>
              <p:nvPr/>
            </p:nvSpPr>
            <p:spPr bwMode="auto">
              <a:xfrm>
                <a:off x="4368" y="2544"/>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08" name="Rectangle 20">
                <a:extLst>
                  <a:ext uri="{FF2B5EF4-FFF2-40B4-BE49-F238E27FC236}">
                    <a16:creationId xmlns:a16="http://schemas.microsoft.com/office/drawing/2014/main" id="{FCB0AC5A-11B9-9445-9B45-EA7DF702C693}"/>
                  </a:ext>
                </a:extLst>
              </p:cNvPr>
              <p:cNvSpPr>
                <a:spLocks noChangeArrowheads="1"/>
              </p:cNvSpPr>
              <p:nvPr/>
            </p:nvSpPr>
            <p:spPr bwMode="auto">
              <a:xfrm>
                <a:off x="5280" y="2496"/>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grpSp>
        <p:grpSp>
          <p:nvGrpSpPr>
            <p:cNvPr id="40969" name="Group 52">
              <a:extLst>
                <a:ext uri="{FF2B5EF4-FFF2-40B4-BE49-F238E27FC236}">
                  <a16:creationId xmlns:a16="http://schemas.microsoft.com/office/drawing/2014/main" id="{0DDF18B4-CCB3-E440-A296-645DB91EE9C8}"/>
                </a:ext>
              </a:extLst>
            </p:cNvPr>
            <p:cNvGrpSpPr>
              <a:grpSpLocks/>
            </p:cNvGrpSpPr>
            <p:nvPr/>
          </p:nvGrpSpPr>
          <p:grpSpPr bwMode="auto">
            <a:xfrm>
              <a:off x="2016" y="2112"/>
              <a:ext cx="3744" cy="2016"/>
              <a:chOff x="2016" y="2112"/>
              <a:chExt cx="3744" cy="2016"/>
            </a:xfrm>
          </p:grpSpPr>
          <p:grpSp>
            <p:nvGrpSpPr>
              <p:cNvPr id="40970" name="Group 33">
                <a:extLst>
                  <a:ext uri="{FF2B5EF4-FFF2-40B4-BE49-F238E27FC236}">
                    <a16:creationId xmlns:a16="http://schemas.microsoft.com/office/drawing/2014/main" id="{4C9977BD-7145-A749-8E62-C8A12CEAE140}"/>
                  </a:ext>
                </a:extLst>
              </p:cNvPr>
              <p:cNvGrpSpPr>
                <a:grpSpLocks/>
              </p:cNvGrpSpPr>
              <p:nvPr/>
            </p:nvGrpSpPr>
            <p:grpSpPr bwMode="auto">
              <a:xfrm>
                <a:off x="2208" y="2112"/>
                <a:ext cx="3264" cy="1728"/>
                <a:chOff x="2208" y="2112"/>
                <a:chExt cx="3264" cy="1728"/>
              </a:xfrm>
            </p:grpSpPr>
            <p:sp>
              <p:nvSpPr>
                <p:cNvPr id="12310" name="Line 22">
                  <a:extLst>
                    <a:ext uri="{FF2B5EF4-FFF2-40B4-BE49-F238E27FC236}">
                      <a16:creationId xmlns:a16="http://schemas.microsoft.com/office/drawing/2014/main" id="{917EAD3C-1E63-8C4B-8DCD-A1CCAE60989C}"/>
                    </a:ext>
                  </a:extLst>
                </p:cNvPr>
                <p:cNvSpPr>
                  <a:spLocks noChangeShapeType="1"/>
                </p:cNvSpPr>
                <p:nvPr/>
              </p:nvSpPr>
              <p:spPr bwMode="auto">
                <a:xfrm flipH="1">
                  <a:off x="2208" y="2112"/>
                  <a:ext cx="1440" cy="4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11" name="Line 23">
                  <a:extLst>
                    <a:ext uri="{FF2B5EF4-FFF2-40B4-BE49-F238E27FC236}">
                      <a16:creationId xmlns:a16="http://schemas.microsoft.com/office/drawing/2014/main" id="{1B23BB3D-32E6-D64B-9CDA-6CEC0E50F4FC}"/>
                    </a:ext>
                  </a:extLst>
                </p:cNvPr>
                <p:cNvSpPr>
                  <a:spLocks noChangeShapeType="1"/>
                </p:cNvSpPr>
                <p:nvPr/>
              </p:nvSpPr>
              <p:spPr bwMode="auto">
                <a:xfrm flipH="1">
                  <a:off x="3168" y="2160"/>
                  <a:ext cx="480" cy="43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12" name="Line 24">
                  <a:extLst>
                    <a:ext uri="{FF2B5EF4-FFF2-40B4-BE49-F238E27FC236}">
                      <a16:creationId xmlns:a16="http://schemas.microsoft.com/office/drawing/2014/main" id="{F366A183-954A-914E-B55A-7DB47CCBFDE7}"/>
                    </a:ext>
                  </a:extLst>
                </p:cNvPr>
                <p:cNvSpPr>
                  <a:spLocks noChangeShapeType="1"/>
                </p:cNvSpPr>
                <p:nvPr/>
              </p:nvSpPr>
              <p:spPr bwMode="auto">
                <a:xfrm flipH="1">
                  <a:off x="2448" y="2688"/>
                  <a:ext cx="624" cy="4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13" name="Line 25">
                  <a:extLst>
                    <a:ext uri="{FF2B5EF4-FFF2-40B4-BE49-F238E27FC236}">
                      <a16:creationId xmlns:a16="http://schemas.microsoft.com/office/drawing/2014/main" id="{E1FF98C9-9333-164C-8793-43AA6820E1F0}"/>
                    </a:ext>
                  </a:extLst>
                </p:cNvPr>
                <p:cNvSpPr>
                  <a:spLocks noChangeShapeType="1"/>
                </p:cNvSpPr>
                <p:nvPr/>
              </p:nvSpPr>
              <p:spPr bwMode="auto">
                <a:xfrm>
                  <a:off x="3168" y="2784"/>
                  <a:ext cx="0" cy="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14" name="Line 26">
                  <a:extLst>
                    <a:ext uri="{FF2B5EF4-FFF2-40B4-BE49-F238E27FC236}">
                      <a16:creationId xmlns:a16="http://schemas.microsoft.com/office/drawing/2014/main" id="{CDBFD653-5021-E84E-9730-4C4F7B507798}"/>
                    </a:ext>
                  </a:extLst>
                </p:cNvPr>
                <p:cNvSpPr>
                  <a:spLocks noChangeShapeType="1"/>
                </p:cNvSpPr>
                <p:nvPr/>
              </p:nvSpPr>
              <p:spPr bwMode="auto">
                <a:xfrm flipH="1">
                  <a:off x="2640" y="3312"/>
                  <a:ext cx="432" cy="52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15" name="Line 27">
                  <a:extLst>
                    <a:ext uri="{FF2B5EF4-FFF2-40B4-BE49-F238E27FC236}">
                      <a16:creationId xmlns:a16="http://schemas.microsoft.com/office/drawing/2014/main" id="{5C5C981C-3D0B-9D47-80EA-46E94AD8A269}"/>
                    </a:ext>
                  </a:extLst>
                </p:cNvPr>
                <p:cNvSpPr>
                  <a:spLocks noChangeShapeType="1"/>
                </p:cNvSpPr>
                <p:nvPr/>
              </p:nvSpPr>
              <p:spPr bwMode="auto">
                <a:xfrm>
                  <a:off x="3168" y="3360"/>
                  <a:ext cx="432" cy="4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16" name="Line 28">
                  <a:extLst>
                    <a:ext uri="{FF2B5EF4-FFF2-40B4-BE49-F238E27FC236}">
                      <a16:creationId xmlns:a16="http://schemas.microsoft.com/office/drawing/2014/main" id="{3C790B8E-AC47-BC46-92D3-C52595834BEC}"/>
                    </a:ext>
                  </a:extLst>
                </p:cNvPr>
                <p:cNvSpPr>
                  <a:spLocks noChangeShapeType="1"/>
                </p:cNvSpPr>
                <p:nvPr/>
              </p:nvSpPr>
              <p:spPr bwMode="auto">
                <a:xfrm>
                  <a:off x="3216" y="2736"/>
                  <a:ext cx="528" cy="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17" name="Line 29">
                  <a:extLst>
                    <a:ext uri="{FF2B5EF4-FFF2-40B4-BE49-F238E27FC236}">
                      <a16:creationId xmlns:a16="http://schemas.microsoft.com/office/drawing/2014/main" id="{6C909DB9-45E7-254E-99BB-3D0291E8286F}"/>
                    </a:ext>
                  </a:extLst>
                </p:cNvPr>
                <p:cNvSpPr>
                  <a:spLocks noChangeShapeType="1"/>
                </p:cNvSpPr>
                <p:nvPr/>
              </p:nvSpPr>
              <p:spPr bwMode="auto">
                <a:xfrm>
                  <a:off x="3216" y="2640"/>
                  <a:ext cx="1344" cy="4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18" name="Line 30">
                  <a:extLst>
                    <a:ext uri="{FF2B5EF4-FFF2-40B4-BE49-F238E27FC236}">
                      <a16:creationId xmlns:a16="http://schemas.microsoft.com/office/drawing/2014/main" id="{F3D02E3C-985C-A14C-9CF1-A428F263AAAA}"/>
                    </a:ext>
                  </a:extLst>
                </p:cNvPr>
                <p:cNvSpPr>
                  <a:spLocks noChangeShapeType="1"/>
                </p:cNvSpPr>
                <p:nvPr/>
              </p:nvSpPr>
              <p:spPr bwMode="auto">
                <a:xfrm>
                  <a:off x="3792" y="2160"/>
                  <a:ext cx="768" cy="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2319" name="Line 31">
                  <a:extLst>
                    <a:ext uri="{FF2B5EF4-FFF2-40B4-BE49-F238E27FC236}">
                      <a16:creationId xmlns:a16="http://schemas.microsoft.com/office/drawing/2014/main" id="{67F3F9F1-A28B-CA48-82AD-BF49134C4160}"/>
                    </a:ext>
                  </a:extLst>
                </p:cNvPr>
                <p:cNvSpPr>
                  <a:spLocks noChangeShapeType="1"/>
                </p:cNvSpPr>
                <p:nvPr/>
              </p:nvSpPr>
              <p:spPr bwMode="auto">
                <a:xfrm>
                  <a:off x="3792" y="2112"/>
                  <a:ext cx="1680" cy="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grpSp>
          <p:sp>
            <p:nvSpPr>
              <p:cNvPr id="12322" name="Text Box 34">
                <a:extLst>
                  <a:ext uri="{FF2B5EF4-FFF2-40B4-BE49-F238E27FC236}">
                    <a16:creationId xmlns:a16="http://schemas.microsoft.com/office/drawing/2014/main" id="{E3B05DE8-23FE-8140-BBF1-E6DCF3F5B773}"/>
                  </a:ext>
                </a:extLst>
              </p:cNvPr>
              <p:cNvSpPr txBox="1">
                <a:spLocks noChangeArrowheads="1"/>
              </p:cNvSpPr>
              <p:nvPr/>
            </p:nvSpPr>
            <p:spPr bwMode="auto">
              <a:xfrm>
                <a:off x="2016" y="259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A,3</a:t>
                </a:r>
                <a:endParaRPr lang="en-GB" altLang="x-none">
                  <a:latin typeface="Times" charset="0"/>
                </a:endParaRPr>
              </a:p>
            </p:txBody>
          </p:sp>
          <p:sp>
            <p:nvSpPr>
              <p:cNvPr id="12323" name="Text Box 35">
                <a:extLst>
                  <a:ext uri="{FF2B5EF4-FFF2-40B4-BE49-F238E27FC236}">
                    <a16:creationId xmlns:a16="http://schemas.microsoft.com/office/drawing/2014/main" id="{EF34BADF-F71A-A74C-85E1-A4BB81FC0EDE}"/>
                  </a:ext>
                </a:extLst>
              </p:cNvPr>
              <p:cNvSpPr txBox="1">
                <a:spLocks noChangeArrowheads="1"/>
              </p:cNvSpPr>
              <p:nvPr/>
            </p:nvSpPr>
            <p:spPr bwMode="auto">
              <a:xfrm>
                <a:off x="2256" y="31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A,2</a:t>
                </a:r>
                <a:endParaRPr lang="en-GB" altLang="x-none">
                  <a:latin typeface="Times" charset="0"/>
                </a:endParaRPr>
              </a:p>
            </p:txBody>
          </p:sp>
          <p:sp>
            <p:nvSpPr>
              <p:cNvPr id="12324" name="Text Box 36">
                <a:extLst>
                  <a:ext uri="{FF2B5EF4-FFF2-40B4-BE49-F238E27FC236}">
                    <a16:creationId xmlns:a16="http://schemas.microsoft.com/office/drawing/2014/main" id="{0D787B52-5062-1A48-94BC-AAA21FD1D211}"/>
                  </a:ext>
                </a:extLst>
              </p:cNvPr>
              <p:cNvSpPr txBox="1">
                <a:spLocks noChangeArrowheads="1"/>
              </p:cNvSpPr>
              <p:nvPr/>
            </p:nvSpPr>
            <p:spPr bwMode="auto">
              <a:xfrm>
                <a:off x="2448" y="38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A,1</a:t>
                </a:r>
                <a:endParaRPr lang="en-GB" altLang="x-none">
                  <a:latin typeface="Times" charset="0"/>
                </a:endParaRPr>
              </a:p>
            </p:txBody>
          </p:sp>
          <p:sp>
            <p:nvSpPr>
              <p:cNvPr id="12325" name="Text Box 37">
                <a:extLst>
                  <a:ext uri="{FF2B5EF4-FFF2-40B4-BE49-F238E27FC236}">
                    <a16:creationId xmlns:a16="http://schemas.microsoft.com/office/drawing/2014/main" id="{180FC515-CCE7-2043-9BF0-903A30E25D01}"/>
                  </a:ext>
                </a:extLst>
              </p:cNvPr>
              <p:cNvSpPr txBox="1">
                <a:spLocks noChangeArrowheads="1"/>
              </p:cNvSpPr>
              <p:nvPr/>
            </p:nvSpPr>
            <p:spPr bwMode="auto">
              <a:xfrm>
                <a:off x="3552" y="312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A,4</a:t>
                </a:r>
                <a:endParaRPr lang="en-GB" altLang="x-none">
                  <a:latin typeface="Times" charset="0"/>
                </a:endParaRPr>
              </a:p>
            </p:txBody>
          </p:sp>
          <p:sp>
            <p:nvSpPr>
              <p:cNvPr id="12326" name="Text Box 38">
                <a:extLst>
                  <a:ext uri="{FF2B5EF4-FFF2-40B4-BE49-F238E27FC236}">
                    <a16:creationId xmlns:a16="http://schemas.microsoft.com/office/drawing/2014/main" id="{99F86D01-5406-E24D-9DCC-5C74D9B7B277}"/>
                  </a:ext>
                </a:extLst>
              </p:cNvPr>
              <p:cNvSpPr txBox="1">
                <a:spLocks noChangeArrowheads="1"/>
              </p:cNvSpPr>
              <p:nvPr/>
            </p:nvSpPr>
            <p:spPr bwMode="auto">
              <a:xfrm>
                <a:off x="4368" y="254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A,5</a:t>
                </a:r>
                <a:endParaRPr lang="en-GB" altLang="x-none">
                  <a:latin typeface="Times" charset="0"/>
                </a:endParaRPr>
              </a:p>
            </p:txBody>
          </p:sp>
          <p:sp>
            <p:nvSpPr>
              <p:cNvPr id="12327" name="Text Box 39">
                <a:extLst>
                  <a:ext uri="{FF2B5EF4-FFF2-40B4-BE49-F238E27FC236}">
                    <a16:creationId xmlns:a16="http://schemas.microsoft.com/office/drawing/2014/main" id="{508D656B-F7C1-C940-AC1A-00F3A6DE8F29}"/>
                  </a:ext>
                </a:extLst>
              </p:cNvPr>
              <p:cNvSpPr txBox="1">
                <a:spLocks noChangeArrowheads="1"/>
              </p:cNvSpPr>
              <p:nvPr/>
            </p:nvSpPr>
            <p:spPr bwMode="auto">
              <a:xfrm>
                <a:off x="3360" y="38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FF0000"/>
                    </a:solidFill>
                    <a:latin typeface="Times" charset="0"/>
                  </a:rPr>
                  <a:t>B,1</a:t>
                </a:r>
                <a:endParaRPr lang="en-GB" altLang="x-none">
                  <a:latin typeface="Times" charset="0"/>
                </a:endParaRPr>
              </a:p>
            </p:txBody>
          </p:sp>
          <p:sp>
            <p:nvSpPr>
              <p:cNvPr id="12328" name="Text Box 40">
                <a:extLst>
                  <a:ext uri="{FF2B5EF4-FFF2-40B4-BE49-F238E27FC236}">
                    <a16:creationId xmlns:a16="http://schemas.microsoft.com/office/drawing/2014/main" id="{4F0C729A-F52C-334A-9655-F59BB4AAB807}"/>
                  </a:ext>
                </a:extLst>
              </p:cNvPr>
              <p:cNvSpPr txBox="1">
                <a:spLocks noChangeArrowheads="1"/>
              </p:cNvSpPr>
              <p:nvPr/>
            </p:nvSpPr>
            <p:spPr bwMode="auto">
              <a:xfrm>
                <a:off x="4368" y="312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FF0000"/>
                    </a:solidFill>
                    <a:latin typeface="Times" charset="0"/>
                  </a:rPr>
                  <a:t>B,2</a:t>
                </a:r>
                <a:endParaRPr lang="en-GB" altLang="x-none">
                  <a:latin typeface="Times" charset="0"/>
                </a:endParaRPr>
              </a:p>
            </p:txBody>
          </p:sp>
          <p:sp>
            <p:nvSpPr>
              <p:cNvPr id="12329" name="Text Box 41">
                <a:extLst>
                  <a:ext uri="{FF2B5EF4-FFF2-40B4-BE49-F238E27FC236}">
                    <a16:creationId xmlns:a16="http://schemas.microsoft.com/office/drawing/2014/main" id="{64538D72-BD3D-D44A-B2C7-07BBA640648E}"/>
                  </a:ext>
                </a:extLst>
              </p:cNvPr>
              <p:cNvSpPr txBox="1">
                <a:spLocks noChangeArrowheads="1"/>
              </p:cNvSpPr>
              <p:nvPr/>
            </p:nvSpPr>
            <p:spPr bwMode="auto">
              <a:xfrm>
                <a:off x="5280" y="249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FF0000"/>
                    </a:solidFill>
                    <a:latin typeface="Times" charset="0"/>
                  </a:rPr>
                  <a:t>B,3</a:t>
                </a:r>
                <a:endParaRPr lang="en-GB" altLang="x-none">
                  <a:latin typeface="Times" charset="0"/>
                </a:endParaRPr>
              </a:p>
            </p:txBody>
          </p:sp>
          <p:sp>
            <p:nvSpPr>
              <p:cNvPr id="12330" name="Text Box 42">
                <a:extLst>
                  <a:ext uri="{FF2B5EF4-FFF2-40B4-BE49-F238E27FC236}">
                    <a16:creationId xmlns:a16="http://schemas.microsoft.com/office/drawing/2014/main" id="{019FF812-4714-4943-8E50-9C744B886BC3}"/>
                  </a:ext>
                </a:extLst>
              </p:cNvPr>
              <p:cNvSpPr txBox="1">
                <a:spLocks noChangeArrowheads="1"/>
              </p:cNvSpPr>
              <p:nvPr/>
            </p:nvSpPr>
            <p:spPr bwMode="auto">
              <a:xfrm>
                <a:off x="2496" y="216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acg#</a:t>
                </a:r>
                <a:endParaRPr lang="en-GB" altLang="x-none">
                  <a:latin typeface="Times" charset="0"/>
                </a:endParaRPr>
              </a:p>
            </p:txBody>
          </p:sp>
          <p:sp>
            <p:nvSpPr>
              <p:cNvPr id="12331" name="Text Box 43">
                <a:extLst>
                  <a:ext uri="{FF2B5EF4-FFF2-40B4-BE49-F238E27FC236}">
                    <a16:creationId xmlns:a16="http://schemas.microsoft.com/office/drawing/2014/main" id="{C23FD4DB-AD18-3E4A-8C7D-A56EBF7D69D9}"/>
                  </a:ext>
                </a:extLst>
              </p:cNvPr>
              <p:cNvSpPr txBox="1">
                <a:spLocks noChangeArrowheads="1"/>
              </p:cNvSpPr>
              <p:nvPr/>
            </p:nvSpPr>
            <p:spPr bwMode="auto">
              <a:xfrm>
                <a:off x="2352" y="273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acg#</a:t>
                </a:r>
              </a:p>
            </p:txBody>
          </p:sp>
          <p:sp>
            <p:nvSpPr>
              <p:cNvPr id="12332" name="Text Box 44">
                <a:extLst>
                  <a:ext uri="{FF2B5EF4-FFF2-40B4-BE49-F238E27FC236}">
                    <a16:creationId xmlns:a16="http://schemas.microsoft.com/office/drawing/2014/main" id="{03EA9D29-FA1D-574E-B525-60CD3B310C44}"/>
                  </a:ext>
                </a:extLst>
              </p:cNvPr>
              <p:cNvSpPr txBox="1">
                <a:spLocks noChangeArrowheads="1"/>
              </p:cNvSpPr>
              <p:nvPr/>
            </p:nvSpPr>
            <p:spPr bwMode="auto">
              <a:xfrm>
                <a:off x="2352" y="350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acg#</a:t>
                </a:r>
              </a:p>
            </p:txBody>
          </p:sp>
          <p:sp>
            <p:nvSpPr>
              <p:cNvPr id="12333" name="Text Box 45">
                <a:extLst>
                  <a:ext uri="{FF2B5EF4-FFF2-40B4-BE49-F238E27FC236}">
                    <a16:creationId xmlns:a16="http://schemas.microsoft.com/office/drawing/2014/main" id="{E6249817-B5C7-CA46-A4BB-8ABCF8EC87DC}"/>
                  </a:ext>
                </a:extLst>
              </p:cNvPr>
              <p:cNvSpPr txBox="1">
                <a:spLocks noChangeArrowheads="1"/>
              </p:cNvSpPr>
              <p:nvPr/>
            </p:nvSpPr>
            <p:spPr bwMode="auto">
              <a:xfrm>
                <a:off x="3216" y="220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c</a:t>
                </a:r>
                <a:endParaRPr lang="en-GB" altLang="x-none">
                  <a:latin typeface="Times" charset="0"/>
                </a:endParaRPr>
              </a:p>
            </p:txBody>
          </p:sp>
          <p:sp>
            <p:nvSpPr>
              <p:cNvPr id="12334" name="Text Box 46">
                <a:extLst>
                  <a:ext uri="{FF2B5EF4-FFF2-40B4-BE49-F238E27FC236}">
                    <a16:creationId xmlns:a16="http://schemas.microsoft.com/office/drawing/2014/main" id="{DE7C93A0-BDDF-1940-A0A7-BE690B9B56EA}"/>
                  </a:ext>
                </a:extLst>
              </p:cNvPr>
              <p:cNvSpPr txBox="1">
                <a:spLocks noChangeArrowheads="1"/>
              </p:cNvSpPr>
              <p:nvPr/>
            </p:nvSpPr>
            <p:spPr bwMode="auto">
              <a:xfrm>
                <a:off x="2976" y="278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c</a:t>
                </a:r>
                <a:endParaRPr lang="en-GB" altLang="x-none">
                  <a:latin typeface="Times" charset="0"/>
                </a:endParaRPr>
              </a:p>
            </p:txBody>
          </p:sp>
          <p:sp>
            <p:nvSpPr>
              <p:cNvPr id="12335" name="Text Box 47">
                <a:extLst>
                  <a:ext uri="{FF2B5EF4-FFF2-40B4-BE49-F238E27FC236}">
                    <a16:creationId xmlns:a16="http://schemas.microsoft.com/office/drawing/2014/main" id="{D5D9F2B4-0248-3943-BCF7-246FB6E2D087}"/>
                  </a:ext>
                </a:extLst>
              </p:cNvPr>
              <p:cNvSpPr txBox="1">
                <a:spLocks noChangeArrowheads="1"/>
              </p:cNvSpPr>
              <p:nvPr/>
            </p:nvSpPr>
            <p:spPr bwMode="auto">
              <a:xfrm>
                <a:off x="3456" y="35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t$</a:t>
                </a:r>
                <a:endParaRPr lang="en-GB" altLang="x-none">
                  <a:latin typeface="Times" charset="0"/>
                </a:endParaRPr>
              </a:p>
            </p:txBody>
          </p:sp>
          <p:sp>
            <p:nvSpPr>
              <p:cNvPr id="12336" name="Text Box 48">
                <a:extLst>
                  <a:ext uri="{FF2B5EF4-FFF2-40B4-BE49-F238E27FC236}">
                    <a16:creationId xmlns:a16="http://schemas.microsoft.com/office/drawing/2014/main" id="{158D9E37-CCAF-1A4F-A6BC-AE38D37BEF7B}"/>
                  </a:ext>
                </a:extLst>
              </p:cNvPr>
              <p:cNvSpPr txBox="1">
                <a:spLocks noChangeArrowheads="1"/>
              </p:cNvSpPr>
              <p:nvPr/>
            </p:nvSpPr>
            <p:spPr bwMode="auto">
              <a:xfrm>
                <a:off x="4368" y="283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t$</a:t>
                </a:r>
                <a:endParaRPr lang="en-GB" altLang="x-none">
                  <a:latin typeface="Times" charset="0"/>
                </a:endParaRPr>
              </a:p>
            </p:txBody>
          </p:sp>
          <p:sp>
            <p:nvSpPr>
              <p:cNvPr id="12337" name="Text Box 49">
                <a:extLst>
                  <a:ext uri="{FF2B5EF4-FFF2-40B4-BE49-F238E27FC236}">
                    <a16:creationId xmlns:a16="http://schemas.microsoft.com/office/drawing/2014/main" id="{6E2A983E-E2D6-F14A-8083-234CE6D5171B}"/>
                  </a:ext>
                </a:extLst>
              </p:cNvPr>
              <p:cNvSpPr txBox="1">
                <a:spLocks noChangeArrowheads="1"/>
              </p:cNvSpPr>
              <p:nvPr/>
            </p:nvSpPr>
            <p:spPr bwMode="auto">
              <a:xfrm>
                <a:off x="4896" y="21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t$</a:t>
                </a:r>
                <a:endParaRPr lang="en-GB" altLang="x-none">
                  <a:latin typeface="Times" charset="0"/>
                </a:endParaRPr>
              </a:p>
            </p:txBody>
          </p:sp>
          <p:sp>
            <p:nvSpPr>
              <p:cNvPr id="12338" name="Text Box 50">
                <a:extLst>
                  <a:ext uri="{FF2B5EF4-FFF2-40B4-BE49-F238E27FC236}">
                    <a16:creationId xmlns:a16="http://schemas.microsoft.com/office/drawing/2014/main" id="{0EAA7DC5-E9C8-6D47-AD57-876F6D038FB3}"/>
                  </a:ext>
                </a:extLst>
              </p:cNvPr>
              <p:cNvSpPr txBox="1">
                <a:spLocks noChangeArrowheads="1"/>
              </p:cNvSpPr>
              <p:nvPr/>
            </p:nvSpPr>
            <p:spPr bwMode="auto">
              <a:xfrm>
                <a:off x="3600" y="283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g$</a:t>
                </a:r>
                <a:endParaRPr lang="en-GB" altLang="x-none">
                  <a:latin typeface="Times" charset="0"/>
                </a:endParaRPr>
              </a:p>
            </p:txBody>
          </p:sp>
          <p:sp>
            <p:nvSpPr>
              <p:cNvPr id="12339" name="Text Box 51">
                <a:extLst>
                  <a:ext uri="{FF2B5EF4-FFF2-40B4-BE49-F238E27FC236}">
                    <a16:creationId xmlns:a16="http://schemas.microsoft.com/office/drawing/2014/main" id="{B199304D-95B0-6846-895C-EC864A5621AC}"/>
                  </a:ext>
                </a:extLst>
              </p:cNvPr>
              <p:cNvSpPr txBox="1">
                <a:spLocks noChangeArrowheads="1"/>
              </p:cNvSpPr>
              <p:nvPr/>
            </p:nvSpPr>
            <p:spPr bwMode="auto">
              <a:xfrm>
                <a:off x="4416" y="225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g$</a:t>
                </a:r>
                <a:endParaRPr lang="en-GB" altLang="x-none">
                  <a:latin typeface="Times" charset="0"/>
                </a:endParaRPr>
              </a:p>
            </p:txBody>
          </p:sp>
        </p:grpSp>
      </p:grpSp>
      <p:sp>
        <p:nvSpPr>
          <p:cNvPr id="12341" name="Rectangle 53">
            <a:extLst>
              <a:ext uri="{FF2B5EF4-FFF2-40B4-BE49-F238E27FC236}">
                <a16:creationId xmlns:a16="http://schemas.microsoft.com/office/drawing/2014/main" id="{58BD6553-26A9-3042-8686-95C5550D5467}"/>
              </a:ext>
            </a:extLst>
          </p:cNvPr>
          <p:cNvSpPr>
            <a:spLocks noChangeArrowheads="1"/>
          </p:cNvSpPr>
          <p:nvPr/>
        </p:nvSpPr>
        <p:spPr bwMode="auto">
          <a:xfrm>
            <a:off x="3760788" y="59451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x-none" altLang="x-none">
              <a:latin typeface="Times"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0" name="Text Box 58">
            <a:extLst>
              <a:ext uri="{FF2B5EF4-FFF2-40B4-BE49-F238E27FC236}">
                <a16:creationId xmlns:a16="http://schemas.microsoft.com/office/drawing/2014/main" id="{D760BF38-1BFA-9242-81C9-02241BAD9D40}"/>
              </a:ext>
            </a:extLst>
          </p:cNvPr>
          <p:cNvSpPr txBox="1">
            <a:spLocks noChangeArrowheads="1"/>
          </p:cNvSpPr>
          <p:nvPr/>
        </p:nvSpPr>
        <p:spPr bwMode="auto">
          <a:xfrm>
            <a:off x="457200" y="121126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x-none" altLang="x-none">
              <a:latin typeface="Times" charset="0"/>
            </a:endParaRPr>
          </a:p>
        </p:txBody>
      </p:sp>
      <p:sp>
        <p:nvSpPr>
          <p:cNvPr id="13371" name="Text Box 59">
            <a:extLst>
              <a:ext uri="{FF2B5EF4-FFF2-40B4-BE49-F238E27FC236}">
                <a16:creationId xmlns:a16="http://schemas.microsoft.com/office/drawing/2014/main" id="{C6327289-1DE5-224D-8271-CF913B94FE58}"/>
              </a:ext>
            </a:extLst>
          </p:cNvPr>
          <p:cNvSpPr txBox="1">
            <a:spLocks noChangeArrowheads="1"/>
          </p:cNvSpPr>
          <p:nvPr/>
        </p:nvSpPr>
        <p:spPr bwMode="auto">
          <a:xfrm>
            <a:off x="0" y="3124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Genome A: ccacg#</a:t>
            </a:r>
            <a:endParaRPr lang="en-GB" altLang="x-none">
              <a:latin typeface="Times" charset="0"/>
            </a:endParaRPr>
          </a:p>
        </p:txBody>
      </p:sp>
      <p:sp>
        <p:nvSpPr>
          <p:cNvPr id="13372" name="Text Box 60">
            <a:extLst>
              <a:ext uri="{FF2B5EF4-FFF2-40B4-BE49-F238E27FC236}">
                <a16:creationId xmlns:a16="http://schemas.microsoft.com/office/drawing/2014/main" id="{42FC5127-A7F7-F440-BCF4-2D2286465F1D}"/>
              </a:ext>
            </a:extLst>
          </p:cNvPr>
          <p:cNvSpPr txBox="1">
            <a:spLocks noChangeArrowheads="1"/>
          </p:cNvSpPr>
          <p:nvPr/>
        </p:nvSpPr>
        <p:spPr bwMode="auto">
          <a:xfrm>
            <a:off x="0" y="36576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FF0000"/>
                </a:solidFill>
                <a:latin typeface="Times" charset="0"/>
              </a:rPr>
              <a:t>Genome B: cct$</a:t>
            </a:r>
            <a:endParaRPr lang="en-GB" altLang="x-none">
              <a:latin typeface="Times" charset="0"/>
            </a:endParaRPr>
          </a:p>
        </p:txBody>
      </p:sp>
      <p:sp>
        <p:nvSpPr>
          <p:cNvPr id="13373" name="Text Box 61">
            <a:extLst>
              <a:ext uri="{FF2B5EF4-FFF2-40B4-BE49-F238E27FC236}">
                <a16:creationId xmlns:a16="http://schemas.microsoft.com/office/drawing/2014/main" id="{9B5C15FD-3A76-3041-9D07-E7E88CC4A76F}"/>
              </a:ext>
            </a:extLst>
          </p:cNvPr>
          <p:cNvSpPr txBox="1">
            <a:spLocks noChangeArrowheads="1"/>
          </p:cNvSpPr>
          <p:nvPr/>
        </p:nvSpPr>
        <p:spPr bwMode="auto">
          <a:xfrm>
            <a:off x="0" y="908050"/>
            <a:ext cx="9144000"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latin typeface="Arial" charset="0"/>
                <a:ea typeface="Arial" charset="0"/>
                <a:cs typeface="Arial" charset="0"/>
              </a:rPr>
              <a:t>•</a:t>
            </a:r>
            <a:r>
              <a:rPr lang="en-GB" altLang="x-none" sz="2800" b="1">
                <a:latin typeface="Arial" charset="0"/>
                <a:ea typeface="Arial" charset="0"/>
                <a:cs typeface="Arial" charset="0"/>
              </a:rPr>
              <a:t> </a:t>
            </a:r>
            <a:r>
              <a:rPr lang="en-GB" altLang="x-none" sz="2800" b="1">
                <a:solidFill>
                  <a:srgbClr val="0000FF"/>
                </a:solidFill>
                <a:latin typeface="Arial" charset="0"/>
                <a:ea typeface="Arial" charset="0"/>
                <a:cs typeface="Arial" charset="0"/>
              </a:rPr>
              <a:t>a unique match</a:t>
            </a:r>
            <a:r>
              <a:rPr lang="en-GB" altLang="x-none" sz="2800" b="1">
                <a:latin typeface="Arial" charset="0"/>
                <a:ea typeface="Arial" charset="0"/>
                <a:cs typeface="Arial" charset="0"/>
              </a:rPr>
              <a:t>: internal node with 2 children as leaf nodes from different genomes;</a:t>
            </a:r>
          </a:p>
          <a:p>
            <a:pPr>
              <a:spcBef>
                <a:spcPct val="50000"/>
              </a:spcBef>
              <a:defRPr/>
            </a:pPr>
            <a:r>
              <a:rPr lang="en-GB" altLang="x-none" sz="3200" b="1">
                <a:solidFill>
                  <a:srgbClr val="FF0000"/>
                </a:solidFill>
                <a:latin typeface="Arial" charset="0"/>
                <a:ea typeface="Arial" charset="0"/>
                <a:cs typeface="Arial" charset="0"/>
              </a:rPr>
              <a:t>•</a:t>
            </a:r>
            <a:r>
              <a:rPr lang="en-GB" altLang="x-none" sz="2800" b="1">
                <a:latin typeface="Arial" charset="0"/>
                <a:ea typeface="Arial" charset="0"/>
                <a:cs typeface="Arial" charset="0"/>
              </a:rPr>
              <a:t> these matches are </a:t>
            </a:r>
            <a:r>
              <a:rPr lang="en-GB" altLang="x-none" sz="2800" b="1">
                <a:solidFill>
                  <a:srgbClr val="0000FF"/>
                </a:solidFill>
                <a:latin typeface="Arial" charset="0"/>
                <a:ea typeface="Arial" charset="0"/>
                <a:cs typeface="Arial" charset="0"/>
              </a:rPr>
              <a:t>not necessarily maximal</a:t>
            </a:r>
          </a:p>
        </p:txBody>
      </p:sp>
      <p:grpSp>
        <p:nvGrpSpPr>
          <p:cNvPr id="43013" name="Group 65">
            <a:extLst>
              <a:ext uri="{FF2B5EF4-FFF2-40B4-BE49-F238E27FC236}">
                <a16:creationId xmlns:a16="http://schemas.microsoft.com/office/drawing/2014/main" id="{218B9BDE-B87C-884D-8508-9C97B561C873}"/>
              </a:ext>
            </a:extLst>
          </p:cNvPr>
          <p:cNvGrpSpPr>
            <a:grpSpLocks/>
          </p:cNvGrpSpPr>
          <p:nvPr/>
        </p:nvGrpSpPr>
        <p:grpSpPr bwMode="auto">
          <a:xfrm>
            <a:off x="3124200" y="3200400"/>
            <a:ext cx="5943600" cy="3352800"/>
            <a:chOff x="1968" y="2016"/>
            <a:chExt cx="3744" cy="2112"/>
          </a:xfrm>
        </p:grpSpPr>
        <p:grpSp>
          <p:nvGrpSpPr>
            <p:cNvPr id="43017" name="Group 14">
              <a:extLst>
                <a:ext uri="{FF2B5EF4-FFF2-40B4-BE49-F238E27FC236}">
                  <a16:creationId xmlns:a16="http://schemas.microsoft.com/office/drawing/2014/main" id="{CFF1D211-E584-3940-A5AD-D334ECD57470}"/>
                </a:ext>
              </a:extLst>
            </p:cNvPr>
            <p:cNvGrpSpPr>
              <a:grpSpLocks/>
            </p:cNvGrpSpPr>
            <p:nvPr/>
          </p:nvGrpSpPr>
          <p:grpSpPr bwMode="auto">
            <a:xfrm>
              <a:off x="1968" y="2016"/>
              <a:ext cx="3744" cy="2112"/>
              <a:chOff x="2016" y="2016"/>
              <a:chExt cx="3744" cy="2112"/>
            </a:xfrm>
          </p:grpSpPr>
          <p:grpSp>
            <p:nvGrpSpPr>
              <p:cNvPr id="43019" name="Group 15">
                <a:extLst>
                  <a:ext uri="{FF2B5EF4-FFF2-40B4-BE49-F238E27FC236}">
                    <a16:creationId xmlns:a16="http://schemas.microsoft.com/office/drawing/2014/main" id="{D31D15D0-59AB-CE4C-869A-1DF6E5878DDC}"/>
                  </a:ext>
                </a:extLst>
              </p:cNvPr>
              <p:cNvGrpSpPr>
                <a:grpSpLocks/>
              </p:cNvGrpSpPr>
              <p:nvPr/>
            </p:nvGrpSpPr>
            <p:grpSpPr bwMode="auto">
              <a:xfrm>
                <a:off x="2016" y="2016"/>
                <a:ext cx="3648" cy="2064"/>
                <a:chOff x="2016" y="2016"/>
                <a:chExt cx="3648" cy="2064"/>
              </a:xfrm>
            </p:grpSpPr>
            <p:sp>
              <p:nvSpPr>
                <p:cNvPr id="13328" name="Oval 16">
                  <a:extLst>
                    <a:ext uri="{FF2B5EF4-FFF2-40B4-BE49-F238E27FC236}">
                      <a16:creationId xmlns:a16="http://schemas.microsoft.com/office/drawing/2014/main" id="{C06875C9-686B-694E-A060-F15BBF692C73}"/>
                    </a:ext>
                  </a:extLst>
                </p:cNvPr>
                <p:cNvSpPr>
                  <a:spLocks noChangeArrowheads="1"/>
                </p:cNvSpPr>
                <p:nvPr/>
              </p:nvSpPr>
              <p:spPr bwMode="auto">
                <a:xfrm>
                  <a:off x="3648" y="2016"/>
                  <a:ext cx="144" cy="192"/>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29" name="Oval 17">
                  <a:extLst>
                    <a:ext uri="{FF2B5EF4-FFF2-40B4-BE49-F238E27FC236}">
                      <a16:creationId xmlns:a16="http://schemas.microsoft.com/office/drawing/2014/main" id="{2571DDC3-2FDF-EE46-9D5E-AA45C3FCB157}"/>
                    </a:ext>
                  </a:extLst>
                </p:cNvPr>
                <p:cNvSpPr>
                  <a:spLocks noChangeArrowheads="1"/>
                </p:cNvSpPr>
                <p:nvPr/>
              </p:nvSpPr>
              <p:spPr bwMode="auto">
                <a:xfrm>
                  <a:off x="3072" y="2592"/>
                  <a:ext cx="144" cy="192"/>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30" name="Oval 18">
                  <a:extLst>
                    <a:ext uri="{FF2B5EF4-FFF2-40B4-BE49-F238E27FC236}">
                      <a16:creationId xmlns:a16="http://schemas.microsoft.com/office/drawing/2014/main" id="{5C95CFC5-E8BF-FB41-BEA1-CAAA4B0EBCE2}"/>
                    </a:ext>
                  </a:extLst>
                </p:cNvPr>
                <p:cNvSpPr>
                  <a:spLocks noChangeArrowheads="1"/>
                </p:cNvSpPr>
                <p:nvPr/>
              </p:nvSpPr>
              <p:spPr bwMode="auto">
                <a:xfrm>
                  <a:off x="3072" y="3168"/>
                  <a:ext cx="144" cy="192"/>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31" name="Rectangle 19">
                  <a:extLst>
                    <a:ext uri="{FF2B5EF4-FFF2-40B4-BE49-F238E27FC236}">
                      <a16:creationId xmlns:a16="http://schemas.microsoft.com/office/drawing/2014/main" id="{06F5D3BC-00BE-964A-A726-B2C119CF9D96}"/>
                    </a:ext>
                  </a:extLst>
                </p:cNvPr>
                <p:cNvSpPr>
                  <a:spLocks noChangeArrowheads="1"/>
                </p:cNvSpPr>
                <p:nvPr/>
              </p:nvSpPr>
              <p:spPr bwMode="auto">
                <a:xfrm>
                  <a:off x="2016" y="2592"/>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32" name="Rectangle 20">
                  <a:extLst>
                    <a:ext uri="{FF2B5EF4-FFF2-40B4-BE49-F238E27FC236}">
                      <a16:creationId xmlns:a16="http://schemas.microsoft.com/office/drawing/2014/main" id="{6A5470B2-1588-6B4D-8FAB-76303DBD89BD}"/>
                    </a:ext>
                  </a:extLst>
                </p:cNvPr>
                <p:cNvSpPr>
                  <a:spLocks noChangeArrowheads="1"/>
                </p:cNvSpPr>
                <p:nvPr/>
              </p:nvSpPr>
              <p:spPr bwMode="auto">
                <a:xfrm>
                  <a:off x="2256" y="3168"/>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33" name="Rectangle 21">
                  <a:extLst>
                    <a:ext uri="{FF2B5EF4-FFF2-40B4-BE49-F238E27FC236}">
                      <a16:creationId xmlns:a16="http://schemas.microsoft.com/office/drawing/2014/main" id="{AE593C77-6F71-3742-937B-10459FC18E1F}"/>
                    </a:ext>
                  </a:extLst>
                </p:cNvPr>
                <p:cNvSpPr>
                  <a:spLocks noChangeArrowheads="1"/>
                </p:cNvSpPr>
                <p:nvPr/>
              </p:nvSpPr>
              <p:spPr bwMode="auto">
                <a:xfrm>
                  <a:off x="2448" y="3840"/>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34" name="Rectangle 22">
                  <a:extLst>
                    <a:ext uri="{FF2B5EF4-FFF2-40B4-BE49-F238E27FC236}">
                      <a16:creationId xmlns:a16="http://schemas.microsoft.com/office/drawing/2014/main" id="{B4553130-C5C1-AB45-8EF3-28389DACEF4A}"/>
                    </a:ext>
                  </a:extLst>
                </p:cNvPr>
                <p:cNvSpPr>
                  <a:spLocks noChangeArrowheads="1"/>
                </p:cNvSpPr>
                <p:nvPr/>
              </p:nvSpPr>
              <p:spPr bwMode="auto">
                <a:xfrm>
                  <a:off x="3360" y="3840"/>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35" name="Rectangle 23">
                  <a:extLst>
                    <a:ext uri="{FF2B5EF4-FFF2-40B4-BE49-F238E27FC236}">
                      <a16:creationId xmlns:a16="http://schemas.microsoft.com/office/drawing/2014/main" id="{6A326ADD-F51A-A548-8C6D-98AA5A4C6AEF}"/>
                    </a:ext>
                  </a:extLst>
                </p:cNvPr>
                <p:cNvSpPr>
                  <a:spLocks noChangeArrowheads="1"/>
                </p:cNvSpPr>
                <p:nvPr/>
              </p:nvSpPr>
              <p:spPr bwMode="auto">
                <a:xfrm>
                  <a:off x="3552" y="3120"/>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36" name="Rectangle 24">
                  <a:extLst>
                    <a:ext uri="{FF2B5EF4-FFF2-40B4-BE49-F238E27FC236}">
                      <a16:creationId xmlns:a16="http://schemas.microsoft.com/office/drawing/2014/main" id="{D2E08CF2-9ABE-F941-ABE3-B58C602EDE20}"/>
                    </a:ext>
                  </a:extLst>
                </p:cNvPr>
                <p:cNvSpPr>
                  <a:spLocks noChangeArrowheads="1"/>
                </p:cNvSpPr>
                <p:nvPr/>
              </p:nvSpPr>
              <p:spPr bwMode="auto">
                <a:xfrm>
                  <a:off x="4368" y="3120"/>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37" name="Rectangle 25">
                  <a:extLst>
                    <a:ext uri="{FF2B5EF4-FFF2-40B4-BE49-F238E27FC236}">
                      <a16:creationId xmlns:a16="http://schemas.microsoft.com/office/drawing/2014/main" id="{A33E4702-0919-E94C-B598-0B3B61B8640E}"/>
                    </a:ext>
                  </a:extLst>
                </p:cNvPr>
                <p:cNvSpPr>
                  <a:spLocks noChangeArrowheads="1"/>
                </p:cNvSpPr>
                <p:nvPr/>
              </p:nvSpPr>
              <p:spPr bwMode="auto">
                <a:xfrm>
                  <a:off x="4368" y="2544"/>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38" name="Rectangle 26">
                  <a:extLst>
                    <a:ext uri="{FF2B5EF4-FFF2-40B4-BE49-F238E27FC236}">
                      <a16:creationId xmlns:a16="http://schemas.microsoft.com/office/drawing/2014/main" id="{78AF43B4-3ADE-F64A-A263-A88FEDF01C8F}"/>
                    </a:ext>
                  </a:extLst>
                </p:cNvPr>
                <p:cNvSpPr>
                  <a:spLocks noChangeArrowheads="1"/>
                </p:cNvSpPr>
                <p:nvPr/>
              </p:nvSpPr>
              <p:spPr bwMode="auto">
                <a:xfrm>
                  <a:off x="5280" y="2496"/>
                  <a:ext cx="384" cy="240"/>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grpSp>
          <p:grpSp>
            <p:nvGrpSpPr>
              <p:cNvPr id="43020" name="Group 27">
                <a:extLst>
                  <a:ext uri="{FF2B5EF4-FFF2-40B4-BE49-F238E27FC236}">
                    <a16:creationId xmlns:a16="http://schemas.microsoft.com/office/drawing/2014/main" id="{D1A0BF90-8879-E94C-907A-B8D10F3FDE44}"/>
                  </a:ext>
                </a:extLst>
              </p:cNvPr>
              <p:cNvGrpSpPr>
                <a:grpSpLocks/>
              </p:cNvGrpSpPr>
              <p:nvPr/>
            </p:nvGrpSpPr>
            <p:grpSpPr bwMode="auto">
              <a:xfrm>
                <a:off x="2016" y="2112"/>
                <a:ext cx="3744" cy="2016"/>
                <a:chOff x="2016" y="2112"/>
                <a:chExt cx="3744" cy="2016"/>
              </a:xfrm>
            </p:grpSpPr>
            <p:grpSp>
              <p:nvGrpSpPr>
                <p:cNvPr id="43021" name="Group 28">
                  <a:extLst>
                    <a:ext uri="{FF2B5EF4-FFF2-40B4-BE49-F238E27FC236}">
                      <a16:creationId xmlns:a16="http://schemas.microsoft.com/office/drawing/2014/main" id="{ADB86510-D27A-C54F-A89B-597B2967C501}"/>
                    </a:ext>
                  </a:extLst>
                </p:cNvPr>
                <p:cNvGrpSpPr>
                  <a:grpSpLocks/>
                </p:cNvGrpSpPr>
                <p:nvPr/>
              </p:nvGrpSpPr>
              <p:grpSpPr bwMode="auto">
                <a:xfrm>
                  <a:off x="2208" y="2112"/>
                  <a:ext cx="3264" cy="1728"/>
                  <a:chOff x="2208" y="2112"/>
                  <a:chExt cx="3264" cy="1728"/>
                </a:xfrm>
              </p:grpSpPr>
              <p:sp>
                <p:nvSpPr>
                  <p:cNvPr id="13341" name="Line 29">
                    <a:extLst>
                      <a:ext uri="{FF2B5EF4-FFF2-40B4-BE49-F238E27FC236}">
                        <a16:creationId xmlns:a16="http://schemas.microsoft.com/office/drawing/2014/main" id="{B5F7AB9E-EBB9-6540-983D-2F53F9E5A65E}"/>
                      </a:ext>
                    </a:extLst>
                  </p:cNvPr>
                  <p:cNvSpPr>
                    <a:spLocks noChangeShapeType="1"/>
                  </p:cNvSpPr>
                  <p:nvPr/>
                </p:nvSpPr>
                <p:spPr bwMode="auto">
                  <a:xfrm flipH="1">
                    <a:off x="2208" y="2112"/>
                    <a:ext cx="1440" cy="4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42" name="Line 30">
                    <a:extLst>
                      <a:ext uri="{FF2B5EF4-FFF2-40B4-BE49-F238E27FC236}">
                        <a16:creationId xmlns:a16="http://schemas.microsoft.com/office/drawing/2014/main" id="{6F97A255-E307-DD43-B0C0-9E5CCF5351F8}"/>
                      </a:ext>
                    </a:extLst>
                  </p:cNvPr>
                  <p:cNvSpPr>
                    <a:spLocks noChangeShapeType="1"/>
                  </p:cNvSpPr>
                  <p:nvPr/>
                </p:nvSpPr>
                <p:spPr bwMode="auto">
                  <a:xfrm flipH="1">
                    <a:off x="3168" y="2160"/>
                    <a:ext cx="480" cy="43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43" name="Line 31">
                    <a:extLst>
                      <a:ext uri="{FF2B5EF4-FFF2-40B4-BE49-F238E27FC236}">
                        <a16:creationId xmlns:a16="http://schemas.microsoft.com/office/drawing/2014/main" id="{0F8F755F-B223-6740-9C7E-78A9D202C078}"/>
                      </a:ext>
                    </a:extLst>
                  </p:cNvPr>
                  <p:cNvSpPr>
                    <a:spLocks noChangeShapeType="1"/>
                  </p:cNvSpPr>
                  <p:nvPr/>
                </p:nvSpPr>
                <p:spPr bwMode="auto">
                  <a:xfrm flipH="1">
                    <a:off x="2448" y="2688"/>
                    <a:ext cx="624" cy="4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44" name="Line 32">
                    <a:extLst>
                      <a:ext uri="{FF2B5EF4-FFF2-40B4-BE49-F238E27FC236}">
                        <a16:creationId xmlns:a16="http://schemas.microsoft.com/office/drawing/2014/main" id="{8F37C559-A4B7-6849-9EAA-7BC6E7135604}"/>
                      </a:ext>
                    </a:extLst>
                  </p:cNvPr>
                  <p:cNvSpPr>
                    <a:spLocks noChangeShapeType="1"/>
                  </p:cNvSpPr>
                  <p:nvPr/>
                </p:nvSpPr>
                <p:spPr bwMode="auto">
                  <a:xfrm>
                    <a:off x="3168" y="2784"/>
                    <a:ext cx="0" cy="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45" name="Line 33">
                    <a:extLst>
                      <a:ext uri="{FF2B5EF4-FFF2-40B4-BE49-F238E27FC236}">
                        <a16:creationId xmlns:a16="http://schemas.microsoft.com/office/drawing/2014/main" id="{804BCAF7-15C4-824A-85EC-4959B74BE03E}"/>
                      </a:ext>
                    </a:extLst>
                  </p:cNvPr>
                  <p:cNvSpPr>
                    <a:spLocks noChangeShapeType="1"/>
                  </p:cNvSpPr>
                  <p:nvPr/>
                </p:nvSpPr>
                <p:spPr bwMode="auto">
                  <a:xfrm flipH="1">
                    <a:off x="2640" y="3312"/>
                    <a:ext cx="432" cy="52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46" name="Line 34">
                    <a:extLst>
                      <a:ext uri="{FF2B5EF4-FFF2-40B4-BE49-F238E27FC236}">
                        <a16:creationId xmlns:a16="http://schemas.microsoft.com/office/drawing/2014/main" id="{79A5F8B5-EB1C-9F4D-ACE3-E5C6CFECE191}"/>
                      </a:ext>
                    </a:extLst>
                  </p:cNvPr>
                  <p:cNvSpPr>
                    <a:spLocks noChangeShapeType="1"/>
                  </p:cNvSpPr>
                  <p:nvPr/>
                </p:nvSpPr>
                <p:spPr bwMode="auto">
                  <a:xfrm>
                    <a:off x="3168" y="3360"/>
                    <a:ext cx="432" cy="4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47" name="Line 35">
                    <a:extLst>
                      <a:ext uri="{FF2B5EF4-FFF2-40B4-BE49-F238E27FC236}">
                        <a16:creationId xmlns:a16="http://schemas.microsoft.com/office/drawing/2014/main" id="{9B81A48F-FB28-084C-A8CC-3DB510E05B34}"/>
                      </a:ext>
                    </a:extLst>
                  </p:cNvPr>
                  <p:cNvSpPr>
                    <a:spLocks noChangeShapeType="1"/>
                  </p:cNvSpPr>
                  <p:nvPr/>
                </p:nvSpPr>
                <p:spPr bwMode="auto">
                  <a:xfrm>
                    <a:off x="3216" y="2736"/>
                    <a:ext cx="528" cy="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48" name="Line 36">
                    <a:extLst>
                      <a:ext uri="{FF2B5EF4-FFF2-40B4-BE49-F238E27FC236}">
                        <a16:creationId xmlns:a16="http://schemas.microsoft.com/office/drawing/2014/main" id="{DADACAD4-BD24-024D-B357-DBF9DD4680A9}"/>
                      </a:ext>
                    </a:extLst>
                  </p:cNvPr>
                  <p:cNvSpPr>
                    <a:spLocks noChangeShapeType="1"/>
                  </p:cNvSpPr>
                  <p:nvPr/>
                </p:nvSpPr>
                <p:spPr bwMode="auto">
                  <a:xfrm>
                    <a:off x="3216" y="2640"/>
                    <a:ext cx="1344" cy="4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49" name="Line 37">
                    <a:extLst>
                      <a:ext uri="{FF2B5EF4-FFF2-40B4-BE49-F238E27FC236}">
                        <a16:creationId xmlns:a16="http://schemas.microsoft.com/office/drawing/2014/main" id="{1A6BCA1A-B7F1-1242-9B20-C82D02A03649}"/>
                      </a:ext>
                    </a:extLst>
                  </p:cNvPr>
                  <p:cNvSpPr>
                    <a:spLocks noChangeShapeType="1"/>
                  </p:cNvSpPr>
                  <p:nvPr/>
                </p:nvSpPr>
                <p:spPr bwMode="auto">
                  <a:xfrm>
                    <a:off x="3792" y="2160"/>
                    <a:ext cx="768" cy="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13350" name="Line 38">
                    <a:extLst>
                      <a:ext uri="{FF2B5EF4-FFF2-40B4-BE49-F238E27FC236}">
                        <a16:creationId xmlns:a16="http://schemas.microsoft.com/office/drawing/2014/main" id="{A27E0F8C-B1DA-C84C-9813-A06EFA6734E8}"/>
                      </a:ext>
                    </a:extLst>
                  </p:cNvPr>
                  <p:cNvSpPr>
                    <a:spLocks noChangeShapeType="1"/>
                  </p:cNvSpPr>
                  <p:nvPr/>
                </p:nvSpPr>
                <p:spPr bwMode="auto">
                  <a:xfrm>
                    <a:off x="3792" y="2112"/>
                    <a:ext cx="1680" cy="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grpSp>
            <p:sp>
              <p:nvSpPr>
                <p:cNvPr id="13351" name="Text Box 39">
                  <a:extLst>
                    <a:ext uri="{FF2B5EF4-FFF2-40B4-BE49-F238E27FC236}">
                      <a16:creationId xmlns:a16="http://schemas.microsoft.com/office/drawing/2014/main" id="{4CB85BFE-1928-F947-B5E5-CC50E93A92C1}"/>
                    </a:ext>
                  </a:extLst>
                </p:cNvPr>
                <p:cNvSpPr txBox="1">
                  <a:spLocks noChangeArrowheads="1"/>
                </p:cNvSpPr>
                <p:nvPr/>
              </p:nvSpPr>
              <p:spPr bwMode="auto">
                <a:xfrm>
                  <a:off x="2016" y="259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A,3</a:t>
                  </a:r>
                  <a:endParaRPr lang="en-GB" altLang="x-none">
                    <a:latin typeface="Times" charset="0"/>
                  </a:endParaRPr>
                </a:p>
              </p:txBody>
            </p:sp>
            <p:sp>
              <p:nvSpPr>
                <p:cNvPr id="13352" name="Text Box 40">
                  <a:extLst>
                    <a:ext uri="{FF2B5EF4-FFF2-40B4-BE49-F238E27FC236}">
                      <a16:creationId xmlns:a16="http://schemas.microsoft.com/office/drawing/2014/main" id="{615CD9D4-B74B-2A4F-B7EB-17707A74BA67}"/>
                    </a:ext>
                  </a:extLst>
                </p:cNvPr>
                <p:cNvSpPr txBox="1">
                  <a:spLocks noChangeArrowheads="1"/>
                </p:cNvSpPr>
                <p:nvPr/>
              </p:nvSpPr>
              <p:spPr bwMode="auto">
                <a:xfrm>
                  <a:off x="2256" y="31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A,2</a:t>
                  </a:r>
                  <a:endParaRPr lang="en-GB" altLang="x-none">
                    <a:latin typeface="Times" charset="0"/>
                  </a:endParaRPr>
                </a:p>
              </p:txBody>
            </p:sp>
            <p:sp>
              <p:nvSpPr>
                <p:cNvPr id="13353" name="Text Box 41">
                  <a:extLst>
                    <a:ext uri="{FF2B5EF4-FFF2-40B4-BE49-F238E27FC236}">
                      <a16:creationId xmlns:a16="http://schemas.microsoft.com/office/drawing/2014/main" id="{D427F3A3-23A7-814C-857D-0B4DA29963AD}"/>
                    </a:ext>
                  </a:extLst>
                </p:cNvPr>
                <p:cNvSpPr txBox="1">
                  <a:spLocks noChangeArrowheads="1"/>
                </p:cNvSpPr>
                <p:nvPr/>
              </p:nvSpPr>
              <p:spPr bwMode="auto">
                <a:xfrm>
                  <a:off x="2448" y="38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A,1</a:t>
                  </a:r>
                  <a:endParaRPr lang="en-GB" altLang="x-none">
                    <a:latin typeface="Times" charset="0"/>
                  </a:endParaRPr>
                </a:p>
              </p:txBody>
            </p:sp>
            <p:sp>
              <p:nvSpPr>
                <p:cNvPr id="13354" name="Text Box 42">
                  <a:extLst>
                    <a:ext uri="{FF2B5EF4-FFF2-40B4-BE49-F238E27FC236}">
                      <a16:creationId xmlns:a16="http://schemas.microsoft.com/office/drawing/2014/main" id="{E92E734B-E828-C540-B623-9E65A7CB4FCF}"/>
                    </a:ext>
                  </a:extLst>
                </p:cNvPr>
                <p:cNvSpPr txBox="1">
                  <a:spLocks noChangeArrowheads="1"/>
                </p:cNvSpPr>
                <p:nvPr/>
              </p:nvSpPr>
              <p:spPr bwMode="auto">
                <a:xfrm>
                  <a:off x="3552" y="312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A,4</a:t>
                  </a:r>
                  <a:endParaRPr lang="en-GB" altLang="x-none">
                    <a:latin typeface="Times" charset="0"/>
                  </a:endParaRPr>
                </a:p>
              </p:txBody>
            </p:sp>
            <p:sp>
              <p:nvSpPr>
                <p:cNvPr id="13355" name="Text Box 43">
                  <a:extLst>
                    <a:ext uri="{FF2B5EF4-FFF2-40B4-BE49-F238E27FC236}">
                      <a16:creationId xmlns:a16="http://schemas.microsoft.com/office/drawing/2014/main" id="{AF4326FC-70F1-6C48-ABDE-F2FC221F932B}"/>
                    </a:ext>
                  </a:extLst>
                </p:cNvPr>
                <p:cNvSpPr txBox="1">
                  <a:spLocks noChangeArrowheads="1"/>
                </p:cNvSpPr>
                <p:nvPr/>
              </p:nvSpPr>
              <p:spPr bwMode="auto">
                <a:xfrm>
                  <a:off x="4368" y="254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FF00"/>
                      </a:solidFill>
                      <a:latin typeface="Times" charset="0"/>
                    </a:rPr>
                    <a:t>A,5</a:t>
                  </a:r>
                  <a:endParaRPr lang="en-GB" altLang="x-none">
                    <a:latin typeface="Times" charset="0"/>
                  </a:endParaRPr>
                </a:p>
              </p:txBody>
            </p:sp>
            <p:sp>
              <p:nvSpPr>
                <p:cNvPr id="13356" name="Text Box 44">
                  <a:extLst>
                    <a:ext uri="{FF2B5EF4-FFF2-40B4-BE49-F238E27FC236}">
                      <a16:creationId xmlns:a16="http://schemas.microsoft.com/office/drawing/2014/main" id="{240937C4-AAF4-904E-9FCB-B604887948AE}"/>
                    </a:ext>
                  </a:extLst>
                </p:cNvPr>
                <p:cNvSpPr txBox="1">
                  <a:spLocks noChangeArrowheads="1"/>
                </p:cNvSpPr>
                <p:nvPr/>
              </p:nvSpPr>
              <p:spPr bwMode="auto">
                <a:xfrm>
                  <a:off x="3360" y="38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FF0000"/>
                      </a:solidFill>
                      <a:latin typeface="Times" charset="0"/>
                    </a:rPr>
                    <a:t>B,1</a:t>
                  </a:r>
                  <a:endParaRPr lang="en-GB" altLang="x-none">
                    <a:latin typeface="Times" charset="0"/>
                  </a:endParaRPr>
                </a:p>
              </p:txBody>
            </p:sp>
            <p:sp>
              <p:nvSpPr>
                <p:cNvPr id="13357" name="Text Box 45">
                  <a:extLst>
                    <a:ext uri="{FF2B5EF4-FFF2-40B4-BE49-F238E27FC236}">
                      <a16:creationId xmlns:a16="http://schemas.microsoft.com/office/drawing/2014/main" id="{AD2E4EFA-2AA8-2941-82AF-2E04CF16B581}"/>
                    </a:ext>
                  </a:extLst>
                </p:cNvPr>
                <p:cNvSpPr txBox="1">
                  <a:spLocks noChangeArrowheads="1"/>
                </p:cNvSpPr>
                <p:nvPr/>
              </p:nvSpPr>
              <p:spPr bwMode="auto">
                <a:xfrm>
                  <a:off x="4368" y="312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FF0000"/>
                      </a:solidFill>
                      <a:latin typeface="Times" charset="0"/>
                    </a:rPr>
                    <a:t>B,2</a:t>
                  </a:r>
                  <a:endParaRPr lang="en-GB" altLang="x-none">
                    <a:latin typeface="Times" charset="0"/>
                  </a:endParaRPr>
                </a:p>
              </p:txBody>
            </p:sp>
            <p:sp>
              <p:nvSpPr>
                <p:cNvPr id="13358" name="Text Box 46">
                  <a:extLst>
                    <a:ext uri="{FF2B5EF4-FFF2-40B4-BE49-F238E27FC236}">
                      <a16:creationId xmlns:a16="http://schemas.microsoft.com/office/drawing/2014/main" id="{A9312228-1369-AF4C-8D10-1ACD5C14E385}"/>
                    </a:ext>
                  </a:extLst>
                </p:cNvPr>
                <p:cNvSpPr txBox="1">
                  <a:spLocks noChangeArrowheads="1"/>
                </p:cNvSpPr>
                <p:nvPr/>
              </p:nvSpPr>
              <p:spPr bwMode="auto">
                <a:xfrm>
                  <a:off x="5280" y="249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FF0000"/>
                      </a:solidFill>
                      <a:latin typeface="Times" charset="0"/>
                    </a:rPr>
                    <a:t>B,3</a:t>
                  </a:r>
                  <a:endParaRPr lang="en-GB" altLang="x-none">
                    <a:latin typeface="Times" charset="0"/>
                  </a:endParaRPr>
                </a:p>
              </p:txBody>
            </p:sp>
            <p:sp>
              <p:nvSpPr>
                <p:cNvPr id="13359" name="Text Box 47">
                  <a:extLst>
                    <a:ext uri="{FF2B5EF4-FFF2-40B4-BE49-F238E27FC236}">
                      <a16:creationId xmlns:a16="http://schemas.microsoft.com/office/drawing/2014/main" id="{C03230A9-F239-E04F-8CFC-FD6CB0D692CF}"/>
                    </a:ext>
                  </a:extLst>
                </p:cNvPr>
                <p:cNvSpPr txBox="1">
                  <a:spLocks noChangeArrowheads="1"/>
                </p:cNvSpPr>
                <p:nvPr/>
              </p:nvSpPr>
              <p:spPr bwMode="auto">
                <a:xfrm>
                  <a:off x="2496" y="216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acg#</a:t>
                  </a:r>
                  <a:endParaRPr lang="en-GB" altLang="x-none">
                    <a:latin typeface="Times" charset="0"/>
                  </a:endParaRPr>
                </a:p>
              </p:txBody>
            </p:sp>
            <p:sp>
              <p:nvSpPr>
                <p:cNvPr id="13360" name="Text Box 48">
                  <a:extLst>
                    <a:ext uri="{FF2B5EF4-FFF2-40B4-BE49-F238E27FC236}">
                      <a16:creationId xmlns:a16="http://schemas.microsoft.com/office/drawing/2014/main" id="{1A83D2AE-17AD-D140-BF76-771D7301B44F}"/>
                    </a:ext>
                  </a:extLst>
                </p:cNvPr>
                <p:cNvSpPr txBox="1">
                  <a:spLocks noChangeArrowheads="1"/>
                </p:cNvSpPr>
                <p:nvPr/>
              </p:nvSpPr>
              <p:spPr bwMode="auto">
                <a:xfrm>
                  <a:off x="2352" y="273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acg#</a:t>
                  </a:r>
                </a:p>
              </p:txBody>
            </p:sp>
            <p:sp>
              <p:nvSpPr>
                <p:cNvPr id="13361" name="Text Box 49">
                  <a:extLst>
                    <a:ext uri="{FF2B5EF4-FFF2-40B4-BE49-F238E27FC236}">
                      <a16:creationId xmlns:a16="http://schemas.microsoft.com/office/drawing/2014/main" id="{A1C87C8E-F740-6F4F-B7F9-5BC26505ED44}"/>
                    </a:ext>
                  </a:extLst>
                </p:cNvPr>
                <p:cNvSpPr txBox="1">
                  <a:spLocks noChangeArrowheads="1"/>
                </p:cNvSpPr>
                <p:nvPr/>
              </p:nvSpPr>
              <p:spPr bwMode="auto">
                <a:xfrm>
                  <a:off x="2352" y="350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acg#</a:t>
                  </a:r>
                </a:p>
              </p:txBody>
            </p:sp>
            <p:sp>
              <p:nvSpPr>
                <p:cNvPr id="13362" name="Text Box 50">
                  <a:extLst>
                    <a:ext uri="{FF2B5EF4-FFF2-40B4-BE49-F238E27FC236}">
                      <a16:creationId xmlns:a16="http://schemas.microsoft.com/office/drawing/2014/main" id="{7491FBB2-DD87-C44E-9C38-BE8C57BF1B11}"/>
                    </a:ext>
                  </a:extLst>
                </p:cNvPr>
                <p:cNvSpPr txBox="1">
                  <a:spLocks noChangeArrowheads="1"/>
                </p:cNvSpPr>
                <p:nvPr/>
              </p:nvSpPr>
              <p:spPr bwMode="auto">
                <a:xfrm>
                  <a:off x="3216" y="220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c</a:t>
                  </a:r>
                  <a:endParaRPr lang="en-GB" altLang="x-none">
                    <a:latin typeface="Times" charset="0"/>
                  </a:endParaRPr>
                </a:p>
              </p:txBody>
            </p:sp>
            <p:sp>
              <p:nvSpPr>
                <p:cNvPr id="13363" name="Text Box 51">
                  <a:extLst>
                    <a:ext uri="{FF2B5EF4-FFF2-40B4-BE49-F238E27FC236}">
                      <a16:creationId xmlns:a16="http://schemas.microsoft.com/office/drawing/2014/main" id="{F30A970A-D118-6C45-8105-F1FD667EE046}"/>
                    </a:ext>
                  </a:extLst>
                </p:cNvPr>
                <p:cNvSpPr txBox="1">
                  <a:spLocks noChangeArrowheads="1"/>
                </p:cNvSpPr>
                <p:nvPr/>
              </p:nvSpPr>
              <p:spPr bwMode="auto">
                <a:xfrm>
                  <a:off x="2976" y="278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c</a:t>
                  </a:r>
                  <a:endParaRPr lang="en-GB" altLang="x-none">
                    <a:latin typeface="Times" charset="0"/>
                  </a:endParaRPr>
                </a:p>
              </p:txBody>
            </p:sp>
            <p:sp>
              <p:nvSpPr>
                <p:cNvPr id="13364" name="Text Box 52">
                  <a:extLst>
                    <a:ext uri="{FF2B5EF4-FFF2-40B4-BE49-F238E27FC236}">
                      <a16:creationId xmlns:a16="http://schemas.microsoft.com/office/drawing/2014/main" id="{C8770CCC-FAAB-2249-BF0D-9DB890D98846}"/>
                    </a:ext>
                  </a:extLst>
                </p:cNvPr>
                <p:cNvSpPr txBox="1">
                  <a:spLocks noChangeArrowheads="1"/>
                </p:cNvSpPr>
                <p:nvPr/>
              </p:nvSpPr>
              <p:spPr bwMode="auto">
                <a:xfrm>
                  <a:off x="3456" y="35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t$</a:t>
                  </a:r>
                  <a:endParaRPr lang="en-GB" altLang="x-none">
                    <a:latin typeface="Times" charset="0"/>
                  </a:endParaRPr>
                </a:p>
              </p:txBody>
            </p:sp>
            <p:sp>
              <p:nvSpPr>
                <p:cNvPr id="13365" name="Text Box 53">
                  <a:extLst>
                    <a:ext uri="{FF2B5EF4-FFF2-40B4-BE49-F238E27FC236}">
                      <a16:creationId xmlns:a16="http://schemas.microsoft.com/office/drawing/2014/main" id="{5515C7F5-9EF6-3B44-9BEE-7814EC274102}"/>
                    </a:ext>
                  </a:extLst>
                </p:cNvPr>
                <p:cNvSpPr txBox="1">
                  <a:spLocks noChangeArrowheads="1"/>
                </p:cNvSpPr>
                <p:nvPr/>
              </p:nvSpPr>
              <p:spPr bwMode="auto">
                <a:xfrm>
                  <a:off x="4368" y="283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t$</a:t>
                  </a:r>
                  <a:endParaRPr lang="en-GB" altLang="x-none">
                    <a:latin typeface="Times" charset="0"/>
                  </a:endParaRPr>
                </a:p>
              </p:txBody>
            </p:sp>
            <p:sp>
              <p:nvSpPr>
                <p:cNvPr id="13366" name="Text Box 54">
                  <a:extLst>
                    <a:ext uri="{FF2B5EF4-FFF2-40B4-BE49-F238E27FC236}">
                      <a16:creationId xmlns:a16="http://schemas.microsoft.com/office/drawing/2014/main" id="{1A7A2203-57AB-4049-A72F-9D128E885868}"/>
                    </a:ext>
                  </a:extLst>
                </p:cNvPr>
                <p:cNvSpPr txBox="1">
                  <a:spLocks noChangeArrowheads="1"/>
                </p:cNvSpPr>
                <p:nvPr/>
              </p:nvSpPr>
              <p:spPr bwMode="auto">
                <a:xfrm>
                  <a:off x="4896" y="21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t$</a:t>
                  </a:r>
                  <a:endParaRPr lang="en-GB" altLang="x-none">
                    <a:latin typeface="Times" charset="0"/>
                  </a:endParaRPr>
                </a:p>
              </p:txBody>
            </p:sp>
            <p:sp>
              <p:nvSpPr>
                <p:cNvPr id="13367" name="Text Box 55">
                  <a:extLst>
                    <a:ext uri="{FF2B5EF4-FFF2-40B4-BE49-F238E27FC236}">
                      <a16:creationId xmlns:a16="http://schemas.microsoft.com/office/drawing/2014/main" id="{90C44501-FDF0-A246-AAE4-BDD383F2C9E0}"/>
                    </a:ext>
                  </a:extLst>
                </p:cNvPr>
                <p:cNvSpPr txBox="1">
                  <a:spLocks noChangeArrowheads="1"/>
                </p:cNvSpPr>
                <p:nvPr/>
              </p:nvSpPr>
              <p:spPr bwMode="auto">
                <a:xfrm>
                  <a:off x="3600" y="283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g$</a:t>
                  </a:r>
                  <a:endParaRPr lang="en-GB" altLang="x-none">
                    <a:latin typeface="Times" charset="0"/>
                  </a:endParaRPr>
                </a:p>
              </p:txBody>
            </p:sp>
            <p:sp>
              <p:nvSpPr>
                <p:cNvPr id="13368" name="Text Box 56">
                  <a:extLst>
                    <a:ext uri="{FF2B5EF4-FFF2-40B4-BE49-F238E27FC236}">
                      <a16:creationId xmlns:a16="http://schemas.microsoft.com/office/drawing/2014/main" id="{E7A7A557-30DE-D64B-B910-3A05BF577397}"/>
                    </a:ext>
                  </a:extLst>
                </p:cNvPr>
                <p:cNvSpPr txBox="1">
                  <a:spLocks noChangeArrowheads="1"/>
                </p:cNvSpPr>
                <p:nvPr/>
              </p:nvSpPr>
              <p:spPr bwMode="auto">
                <a:xfrm>
                  <a:off x="4416" y="225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solidFill>
                        <a:srgbClr val="0000FF"/>
                      </a:solidFill>
                      <a:latin typeface="Times" charset="0"/>
                    </a:rPr>
                    <a:t>g$</a:t>
                  </a:r>
                  <a:endParaRPr lang="en-GB" altLang="x-none">
                    <a:latin typeface="Times" charset="0"/>
                  </a:endParaRPr>
                </a:p>
              </p:txBody>
            </p:sp>
          </p:grpSp>
        </p:grpSp>
        <p:sp>
          <p:nvSpPr>
            <p:cNvPr id="13376" name="Oval 64">
              <a:extLst>
                <a:ext uri="{FF2B5EF4-FFF2-40B4-BE49-F238E27FC236}">
                  <a16:creationId xmlns:a16="http://schemas.microsoft.com/office/drawing/2014/main" id="{A08E469D-AAD6-D947-A491-47E7504D5769}"/>
                </a:ext>
              </a:extLst>
            </p:cNvPr>
            <p:cNvSpPr>
              <a:spLocks noChangeArrowheads="1"/>
            </p:cNvSpPr>
            <p:nvPr/>
          </p:nvSpPr>
          <p:spPr bwMode="auto">
            <a:xfrm>
              <a:off x="3024" y="3168"/>
              <a:ext cx="144" cy="19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x-none" altLang="x-none">
                <a:solidFill>
                  <a:srgbClr val="FF0000"/>
                </a:solidFill>
                <a:latin typeface="Times" charset="0"/>
              </a:endParaRPr>
            </a:p>
          </p:txBody>
        </p:sp>
      </p:grpSp>
      <p:sp>
        <p:nvSpPr>
          <p:cNvPr id="13378" name="Text Box 66">
            <a:extLst>
              <a:ext uri="{FF2B5EF4-FFF2-40B4-BE49-F238E27FC236}">
                <a16:creationId xmlns:a16="http://schemas.microsoft.com/office/drawing/2014/main" id="{8A5794DE-20D8-A64B-9778-C0D33FC45327}"/>
              </a:ext>
            </a:extLst>
          </p:cNvPr>
          <p:cNvSpPr txBox="1">
            <a:spLocks noChangeArrowheads="1"/>
          </p:cNvSpPr>
          <p:nvPr/>
        </p:nvSpPr>
        <p:spPr bwMode="auto">
          <a:xfrm>
            <a:off x="6096000" y="5867400"/>
            <a:ext cx="3048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a:solidFill>
                  <a:srgbClr val="FF0000"/>
                </a:solidFill>
                <a:latin typeface="Times" charset="0"/>
              </a:rPr>
              <a:t>represents unique match</a:t>
            </a:r>
            <a:endParaRPr lang="en-GB" altLang="x-none">
              <a:latin typeface="Times" charset="0"/>
            </a:endParaRPr>
          </a:p>
        </p:txBody>
      </p:sp>
      <p:sp>
        <p:nvSpPr>
          <p:cNvPr id="13379" name="Line 67">
            <a:extLst>
              <a:ext uri="{FF2B5EF4-FFF2-40B4-BE49-F238E27FC236}">
                <a16:creationId xmlns:a16="http://schemas.microsoft.com/office/drawing/2014/main" id="{6A6B70F5-37E5-CF4C-9081-A4B0B8EBECCE}"/>
              </a:ext>
            </a:extLst>
          </p:cNvPr>
          <p:cNvSpPr>
            <a:spLocks noChangeShapeType="1"/>
          </p:cNvSpPr>
          <p:nvPr/>
        </p:nvSpPr>
        <p:spPr bwMode="auto">
          <a:xfrm flipH="1" flipV="1">
            <a:off x="5029200" y="5257800"/>
            <a:ext cx="1905000" cy="7620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Times" charset="0"/>
            </a:endParaRPr>
          </a:p>
        </p:txBody>
      </p:sp>
      <p:sp>
        <p:nvSpPr>
          <p:cNvPr id="43016" name="Text Box 2">
            <a:extLst>
              <a:ext uri="{FF2B5EF4-FFF2-40B4-BE49-F238E27FC236}">
                <a16:creationId xmlns:a16="http://schemas.microsoft.com/office/drawing/2014/main" id="{E45AF338-8CFA-5844-A54D-B6896D38DC59}"/>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3600" b="1">
                <a:solidFill>
                  <a:srgbClr val="0000FF"/>
                </a:solidFill>
                <a:latin typeface="Arial" panose="020B0604020202020204" pitchFamily="34" charset="0"/>
                <a:cs typeface="Arial" panose="020B0604020202020204" pitchFamily="34" charset="0"/>
              </a:rPr>
              <a:t>MUMs and Suffix Trees</a:t>
            </a:r>
            <a:endParaRPr lang="en-GB" altLang="fr-FR" sz="3600">
              <a:solidFill>
                <a:srgbClr val="0000FF"/>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2">
            <a:extLst>
              <a:ext uri="{FF2B5EF4-FFF2-40B4-BE49-F238E27FC236}">
                <a16:creationId xmlns:a16="http://schemas.microsoft.com/office/drawing/2014/main" id="{62561B2C-81E8-9541-997D-7BDC21A18F4B}"/>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3600" b="1">
                <a:solidFill>
                  <a:srgbClr val="0000FF"/>
                </a:solidFill>
                <a:latin typeface="Arial" panose="020B0604020202020204" pitchFamily="34" charset="0"/>
                <a:cs typeface="Arial" panose="020B0604020202020204" pitchFamily="34" charset="0"/>
              </a:rPr>
              <a:t>Algorithm of AVID</a:t>
            </a:r>
            <a:endParaRPr lang="en-GB" altLang="fr-FR" sz="3600">
              <a:solidFill>
                <a:srgbClr val="0000FF"/>
              </a:solidFill>
              <a:latin typeface="Arial" panose="020B0604020202020204" pitchFamily="34" charset="0"/>
              <a:cs typeface="Arial" panose="020B0604020202020204" pitchFamily="34" charset="0"/>
            </a:endParaRPr>
          </a:p>
        </p:txBody>
      </p:sp>
      <p:grpSp>
        <p:nvGrpSpPr>
          <p:cNvPr id="45058" name="Group 27">
            <a:extLst>
              <a:ext uri="{FF2B5EF4-FFF2-40B4-BE49-F238E27FC236}">
                <a16:creationId xmlns:a16="http://schemas.microsoft.com/office/drawing/2014/main" id="{E8C72952-5006-C14B-B9F7-B45AF218F10A}"/>
              </a:ext>
            </a:extLst>
          </p:cNvPr>
          <p:cNvGrpSpPr>
            <a:grpSpLocks/>
          </p:cNvGrpSpPr>
          <p:nvPr/>
        </p:nvGrpSpPr>
        <p:grpSpPr bwMode="auto">
          <a:xfrm>
            <a:off x="1143000" y="1628775"/>
            <a:ext cx="6248400" cy="762000"/>
            <a:chOff x="720" y="1344"/>
            <a:chExt cx="3936" cy="480"/>
          </a:xfrm>
        </p:grpSpPr>
        <p:sp>
          <p:nvSpPr>
            <p:cNvPr id="4" name="Line 3">
              <a:extLst>
                <a:ext uri="{FF2B5EF4-FFF2-40B4-BE49-F238E27FC236}">
                  <a16:creationId xmlns:a16="http://schemas.microsoft.com/office/drawing/2014/main" id="{722AD2A4-74C6-CF4E-BA27-9C9050FE010B}"/>
                </a:ext>
              </a:extLst>
            </p:cNvPr>
            <p:cNvSpPr>
              <a:spLocks noChangeShapeType="1"/>
            </p:cNvSpPr>
            <p:nvPr/>
          </p:nvSpPr>
          <p:spPr bwMode="auto">
            <a:xfrm>
              <a:off x="720" y="1344"/>
              <a:ext cx="393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5" name="Line 4">
              <a:extLst>
                <a:ext uri="{FF2B5EF4-FFF2-40B4-BE49-F238E27FC236}">
                  <a16:creationId xmlns:a16="http://schemas.microsoft.com/office/drawing/2014/main" id="{1F682635-8620-FA4B-A1BB-C673D9A006AC}"/>
                </a:ext>
              </a:extLst>
            </p:cNvPr>
            <p:cNvSpPr>
              <a:spLocks noChangeShapeType="1"/>
            </p:cNvSpPr>
            <p:nvPr/>
          </p:nvSpPr>
          <p:spPr bwMode="auto">
            <a:xfrm>
              <a:off x="816" y="1824"/>
              <a:ext cx="345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6" name="Line 5">
              <a:extLst>
                <a:ext uri="{FF2B5EF4-FFF2-40B4-BE49-F238E27FC236}">
                  <a16:creationId xmlns:a16="http://schemas.microsoft.com/office/drawing/2014/main" id="{37EDDA0F-D1DB-6242-94E5-AA5985333FB8}"/>
                </a:ext>
              </a:extLst>
            </p:cNvPr>
            <p:cNvSpPr>
              <a:spLocks noChangeShapeType="1"/>
            </p:cNvSpPr>
            <p:nvPr/>
          </p:nvSpPr>
          <p:spPr bwMode="auto">
            <a:xfrm>
              <a:off x="1056" y="1344"/>
              <a:ext cx="192"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7" name="Line 6">
              <a:extLst>
                <a:ext uri="{FF2B5EF4-FFF2-40B4-BE49-F238E27FC236}">
                  <a16:creationId xmlns:a16="http://schemas.microsoft.com/office/drawing/2014/main" id="{CCCC1D3C-71E1-1B45-A9D7-120C0E5F5943}"/>
                </a:ext>
              </a:extLst>
            </p:cNvPr>
            <p:cNvSpPr>
              <a:spLocks noChangeShapeType="1"/>
            </p:cNvSpPr>
            <p:nvPr/>
          </p:nvSpPr>
          <p:spPr bwMode="auto">
            <a:xfrm>
              <a:off x="1152" y="1824"/>
              <a:ext cx="192"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8" name="Line 7">
              <a:extLst>
                <a:ext uri="{FF2B5EF4-FFF2-40B4-BE49-F238E27FC236}">
                  <a16:creationId xmlns:a16="http://schemas.microsoft.com/office/drawing/2014/main" id="{B24B2D84-8342-AA4F-8693-E90ECC55ED7C}"/>
                </a:ext>
              </a:extLst>
            </p:cNvPr>
            <p:cNvSpPr>
              <a:spLocks noChangeShapeType="1"/>
            </p:cNvSpPr>
            <p:nvPr/>
          </p:nvSpPr>
          <p:spPr bwMode="auto">
            <a:xfrm>
              <a:off x="2304" y="1344"/>
              <a:ext cx="192"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9" name="Line 8">
              <a:extLst>
                <a:ext uri="{FF2B5EF4-FFF2-40B4-BE49-F238E27FC236}">
                  <a16:creationId xmlns:a16="http://schemas.microsoft.com/office/drawing/2014/main" id="{49537700-3B1A-5246-9F33-39FF6281D0C6}"/>
                </a:ext>
              </a:extLst>
            </p:cNvPr>
            <p:cNvSpPr>
              <a:spLocks noChangeShapeType="1"/>
            </p:cNvSpPr>
            <p:nvPr/>
          </p:nvSpPr>
          <p:spPr bwMode="auto">
            <a:xfrm>
              <a:off x="2400" y="1824"/>
              <a:ext cx="192"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0" name="Line 9">
              <a:extLst>
                <a:ext uri="{FF2B5EF4-FFF2-40B4-BE49-F238E27FC236}">
                  <a16:creationId xmlns:a16="http://schemas.microsoft.com/office/drawing/2014/main" id="{0DA05C32-F0D4-0545-90DC-2FCD24E75ABF}"/>
                </a:ext>
              </a:extLst>
            </p:cNvPr>
            <p:cNvSpPr>
              <a:spLocks noChangeShapeType="1"/>
            </p:cNvSpPr>
            <p:nvPr/>
          </p:nvSpPr>
          <p:spPr bwMode="auto">
            <a:xfrm>
              <a:off x="3600" y="1344"/>
              <a:ext cx="192"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1" name="Line 10">
              <a:extLst>
                <a:ext uri="{FF2B5EF4-FFF2-40B4-BE49-F238E27FC236}">
                  <a16:creationId xmlns:a16="http://schemas.microsoft.com/office/drawing/2014/main" id="{CDB73C94-94CA-3A49-89F4-952D486A3A49}"/>
                </a:ext>
              </a:extLst>
            </p:cNvPr>
            <p:cNvSpPr>
              <a:spLocks noChangeShapeType="1"/>
            </p:cNvSpPr>
            <p:nvPr/>
          </p:nvSpPr>
          <p:spPr bwMode="auto">
            <a:xfrm>
              <a:off x="3744" y="1824"/>
              <a:ext cx="192"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2" name="Line 11">
              <a:extLst>
                <a:ext uri="{FF2B5EF4-FFF2-40B4-BE49-F238E27FC236}">
                  <a16:creationId xmlns:a16="http://schemas.microsoft.com/office/drawing/2014/main" id="{85E1D34C-758B-0040-A5E5-57B8DFB52753}"/>
                </a:ext>
              </a:extLst>
            </p:cNvPr>
            <p:cNvSpPr>
              <a:spLocks noChangeShapeType="1"/>
            </p:cNvSpPr>
            <p:nvPr/>
          </p:nvSpPr>
          <p:spPr bwMode="auto">
            <a:xfrm>
              <a:off x="4464" y="1344"/>
              <a:ext cx="192"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3" name="Line 12">
              <a:extLst>
                <a:ext uri="{FF2B5EF4-FFF2-40B4-BE49-F238E27FC236}">
                  <a16:creationId xmlns:a16="http://schemas.microsoft.com/office/drawing/2014/main" id="{5A6C8EEF-2B48-2649-88BD-47E7746D36FA}"/>
                </a:ext>
              </a:extLst>
            </p:cNvPr>
            <p:cNvSpPr>
              <a:spLocks noChangeShapeType="1"/>
            </p:cNvSpPr>
            <p:nvPr/>
          </p:nvSpPr>
          <p:spPr bwMode="auto">
            <a:xfrm>
              <a:off x="1152" y="1344"/>
              <a:ext cx="144" cy="48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4" name="Line 13">
              <a:extLst>
                <a:ext uri="{FF2B5EF4-FFF2-40B4-BE49-F238E27FC236}">
                  <a16:creationId xmlns:a16="http://schemas.microsoft.com/office/drawing/2014/main" id="{519878C6-BC50-124B-814C-DE25AD130E03}"/>
                </a:ext>
              </a:extLst>
            </p:cNvPr>
            <p:cNvSpPr>
              <a:spLocks noChangeShapeType="1"/>
            </p:cNvSpPr>
            <p:nvPr/>
          </p:nvSpPr>
          <p:spPr bwMode="auto">
            <a:xfrm>
              <a:off x="2400" y="1344"/>
              <a:ext cx="144" cy="48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5" name="Line 14">
              <a:extLst>
                <a:ext uri="{FF2B5EF4-FFF2-40B4-BE49-F238E27FC236}">
                  <a16:creationId xmlns:a16="http://schemas.microsoft.com/office/drawing/2014/main" id="{F9E23B27-79BD-8343-9DE1-56C0AE72ECBF}"/>
                </a:ext>
              </a:extLst>
            </p:cNvPr>
            <p:cNvSpPr>
              <a:spLocks noChangeShapeType="1"/>
            </p:cNvSpPr>
            <p:nvPr/>
          </p:nvSpPr>
          <p:spPr bwMode="auto">
            <a:xfrm>
              <a:off x="3696" y="1344"/>
              <a:ext cx="192" cy="48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6" name="Line 15">
              <a:extLst>
                <a:ext uri="{FF2B5EF4-FFF2-40B4-BE49-F238E27FC236}">
                  <a16:creationId xmlns:a16="http://schemas.microsoft.com/office/drawing/2014/main" id="{55584D84-0896-C043-A3A5-7B7A3A73C93C}"/>
                </a:ext>
              </a:extLst>
            </p:cNvPr>
            <p:cNvSpPr>
              <a:spLocks noChangeShapeType="1"/>
            </p:cNvSpPr>
            <p:nvPr/>
          </p:nvSpPr>
          <p:spPr bwMode="auto">
            <a:xfrm>
              <a:off x="1536" y="1344"/>
              <a:ext cx="192"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7" name="Line 16">
              <a:extLst>
                <a:ext uri="{FF2B5EF4-FFF2-40B4-BE49-F238E27FC236}">
                  <a16:creationId xmlns:a16="http://schemas.microsoft.com/office/drawing/2014/main" id="{14E8BDD4-EEB5-414F-A5FA-E13C64336ACE}"/>
                </a:ext>
              </a:extLst>
            </p:cNvPr>
            <p:cNvSpPr>
              <a:spLocks noChangeShapeType="1"/>
            </p:cNvSpPr>
            <p:nvPr/>
          </p:nvSpPr>
          <p:spPr bwMode="auto">
            <a:xfrm>
              <a:off x="1872" y="1344"/>
              <a:ext cx="192"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8" name="Line 17">
              <a:extLst>
                <a:ext uri="{FF2B5EF4-FFF2-40B4-BE49-F238E27FC236}">
                  <a16:creationId xmlns:a16="http://schemas.microsoft.com/office/drawing/2014/main" id="{95AF6D39-AC2A-FB4E-8BDD-98EA56C91C92}"/>
                </a:ext>
              </a:extLst>
            </p:cNvPr>
            <p:cNvSpPr>
              <a:spLocks noChangeShapeType="1"/>
            </p:cNvSpPr>
            <p:nvPr/>
          </p:nvSpPr>
          <p:spPr bwMode="auto">
            <a:xfrm>
              <a:off x="1632" y="1824"/>
              <a:ext cx="192"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19" name="Line 18">
              <a:extLst>
                <a:ext uri="{FF2B5EF4-FFF2-40B4-BE49-F238E27FC236}">
                  <a16:creationId xmlns:a16="http://schemas.microsoft.com/office/drawing/2014/main" id="{2D27D53F-AE81-D04B-8B1C-03E13D3C687D}"/>
                </a:ext>
              </a:extLst>
            </p:cNvPr>
            <p:cNvSpPr>
              <a:spLocks noChangeShapeType="1"/>
            </p:cNvSpPr>
            <p:nvPr/>
          </p:nvSpPr>
          <p:spPr bwMode="auto">
            <a:xfrm>
              <a:off x="2064" y="1824"/>
              <a:ext cx="192"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20" name="Line 19">
              <a:extLst>
                <a:ext uri="{FF2B5EF4-FFF2-40B4-BE49-F238E27FC236}">
                  <a16:creationId xmlns:a16="http://schemas.microsoft.com/office/drawing/2014/main" id="{941D2709-8C74-AA44-8354-F5088B90187D}"/>
                </a:ext>
              </a:extLst>
            </p:cNvPr>
            <p:cNvSpPr>
              <a:spLocks noChangeShapeType="1"/>
            </p:cNvSpPr>
            <p:nvPr/>
          </p:nvSpPr>
          <p:spPr bwMode="auto">
            <a:xfrm>
              <a:off x="2784" y="1344"/>
              <a:ext cx="192"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21" name="Line 20">
              <a:extLst>
                <a:ext uri="{FF2B5EF4-FFF2-40B4-BE49-F238E27FC236}">
                  <a16:creationId xmlns:a16="http://schemas.microsoft.com/office/drawing/2014/main" id="{113B81AF-6EC6-B543-8E88-53352A3BEE7D}"/>
                </a:ext>
              </a:extLst>
            </p:cNvPr>
            <p:cNvSpPr>
              <a:spLocks noChangeShapeType="1"/>
            </p:cNvSpPr>
            <p:nvPr/>
          </p:nvSpPr>
          <p:spPr bwMode="auto">
            <a:xfrm>
              <a:off x="2688" y="1824"/>
              <a:ext cx="192"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22" name="Line 21">
              <a:extLst>
                <a:ext uri="{FF2B5EF4-FFF2-40B4-BE49-F238E27FC236}">
                  <a16:creationId xmlns:a16="http://schemas.microsoft.com/office/drawing/2014/main" id="{D593D6A8-AF49-FB45-9468-CB49EE229B94}"/>
                </a:ext>
              </a:extLst>
            </p:cNvPr>
            <p:cNvSpPr>
              <a:spLocks noChangeShapeType="1"/>
            </p:cNvSpPr>
            <p:nvPr/>
          </p:nvSpPr>
          <p:spPr bwMode="auto">
            <a:xfrm>
              <a:off x="3168" y="1344"/>
              <a:ext cx="192"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23" name="Line 22">
              <a:extLst>
                <a:ext uri="{FF2B5EF4-FFF2-40B4-BE49-F238E27FC236}">
                  <a16:creationId xmlns:a16="http://schemas.microsoft.com/office/drawing/2014/main" id="{4F61AC44-120E-3D47-BCC7-C08D79760A8D}"/>
                </a:ext>
              </a:extLst>
            </p:cNvPr>
            <p:cNvSpPr>
              <a:spLocks noChangeShapeType="1"/>
            </p:cNvSpPr>
            <p:nvPr/>
          </p:nvSpPr>
          <p:spPr bwMode="auto">
            <a:xfrm>
              <a:off x="3120" y="1824"/>
              <a:ext cx="192"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24" name="Line 23">
              <a:extLst>
                <a:ext uri="{FF2B5EF4-FFF2-40B4-BE49-F238E27FC236}">
                  <a16:creationId xmlns:a16="http://schemas.microsoft.com/office/drawing/2014/main" id="{7D2BDA67-E247-AB44-823A-7AD7F2D3F16A}"/>
                </a:ext>
              </a:extLst>
            </p:cNvPr>
            <p:cNvSpPr>
              <a:spLocks noChangeShapeType="1"/>
            </p:cNvSpPr>
            <p:nvPr/>
          </p:nvSpPr>
          <p:spPr bwMode="auto">
            <a:xfrm>
              <a:off x="1632" y="1344"/>
              <a:ext cx="96" cy="48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25" name="Line 24">
              <a:extLst>
                <a:ext uri="{FF2B5EF4-FFF2-40B4-BE49-F238E27FC236}">
                  <a16:creationId xmlns:a16="http://schemas.microsoft.com/office/drawing/2014/main" id="{70457A65-3DE8-CD46-8AE1-38BC3A6DEB8D}"/>
                </a:ext>
              </a:extLst>
            </p:cNvPr>
            <p:cNvSpPr>
              <a:spLocks noChangeShapeType="1"/>
            </p:cNvSpPr>
            <p:nvPr/>
          </p:nvSpPr>
          <p:spPr bwMode="auto">
            <a:xfrm>
              <a:off x="1968" y="1344"/>
              <a:ext cx="192" cy="48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sp>
          <p:nvSpPr>
            <p:cNvPr id="26" name="Line 25">
              <a:extLst>
                <a:ext uri="{FF2B5EF4-FFF2-40B4-BE49-F238E27FC236}">
                  <a16:creationId xmlns:a16="http://schemas.microsoft.com/office/drawing/2014/main" id="{1ABEE8DB-0614-B04B-BF79-08690D3998FA}"/>
                </a:ext>
              </a:extLst>
            </p:cNvPr>
            <p:cNvSpPr>
              <a:spLocks noChangeShapeType="1"/>
            </p:cNvSpPr>
            <p:nvPr/>
          </p:nvSpPr>
          <p:spPr bwMode="auto">
            <a:xfrm>
              <a:off x="2880" y="1344"/>
              <a:ext cx="336" cy="48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sz="2800">
                <a:latin typeface="Times" charset="0"/>
              </a:endParaRPr>
            </a:p>
          </p:txBody>
        </p:sp>
      </p:grpSp>
      <p:sp>
        <p:nvSpPr>
          <p:cNvPr id="27" name="Text Box 26">
            <a:extLst>
              <a:ext uri="{FF2B5EF4-FFF2-40B4-BE49-F238E27FC236}">
                <a16:creationId xmlns:a16="http://schemas.microsoft.com/office/drawing/2014/main" id="{01AC9B7D-F4B5-7443-9A3E-98750732C177}"/>
              </a:ext>
            </a:extLst>
          </p:cNvPr>
          <p:cNvSpPr txBox="1">
            <a:spLocks noChangeArrowheads="1"/>
          </p:cNvSpPr>
          <p:nvPr/>
        </p:nvSpPr>
        <p:spPr bwMode="auto">
          <a:xfrm>
            <a:off x="323850" y="3124200"/>
            <a:ext cx="8820150"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3200" b="1">
                <a:solidFill>
                  <a:srgbClr val="FF0000"/>
                </a:solidFill>
                <a:latin typeface="Arial" charset="0"/>
                <a:ea typeface="Arial" charset="0"/>
                <a:cs typeface="Arial" charset="0"/>
              </a:rPr>
              <a:t>•</a:t>
            </a:r>
            <a:r>
              <a:rPr lang="en-GB" altLang="x-none" sz="3200" b="1">
                <a:latin typeface="Arial" charset="0"/>
                <a:ea typeface="Arial" charset="0"/>
                <a:cs typeface="Arial" charset="0"/>
              </a:rPr>
              <a:t> Order and orient,</a:t>
            </a:r>
          </a:p>
          <a:p>
            <a:pPr>
              <a:spcBef>
                <a:spcPct val="50000"/>
              </a:spcBef>
              <a:defRPr/>
            </a:pPr>
            <a:r>
              <a:rPr lang="en-GB" altLang="x-none" sz="3200" b="1">
                <a:solidFill>
                  <a:srgbClr val="FF0000"/>
                </a:solidFill>
                <a:latin typeface="Arial" charset="0"/>
                <a:ea typeface="Arial" charset="0"/>
                <a:cs typeface="Arial" charset="0"/>
              </a:rPr>
              <a:t>•</a:t>
            </a:r>
            <a:r>
              <a:rPr lang="en-GB" altLang="x-none" sz="3200" b="1">
                <a:latin typeface="Arial" charset="0"/>
                <a:ea typeface="Arial" charset="0"/>
                <a:cs typeface="Arial" charset="0"/>
              </a:rPr>
              <a:t> Find all the maximal matches,</a:t>
            </a:r>
          </a:p>
          <a:p>
            <a:pPr>
              <a:spcBef>
                <a:spcPct val="50000"/>
              </a:spcBef>
              <a:defRPr/>
            </a:pPr>
            <a:r>
              <a:rPr lang="en-GB" altLang="x-none" sz="3200" b="1">
                <a:solidFill>
                  <a:srgbClr val="FF0000"/>
                </a:solidFill>
                <a:latin typeface="Arial" charset="0"/>
                <a:ea typeface="Arial" charset="0"/>
                <a:cs typeface="Arial" charset="0"/>
              </a:rPr>
              <a:t>•</a:t>
            </a:r>
            <a:r>
              <a:rPr lang="en-GB" altLang="x-none" sz="3200" b="1">
                <a:latin typeface="Arial" charset="0"/>
                <a:ea typeface="Arial" charset="0"/>
                <a:cs typeface="Arial" charset="0"/>
              </a:rPr>
              <a:t> Align the maximal matches,</a:t>
            </a:r>
          </a:p>
          <a:p>
            <a:pPr>
              <a:spcBef>
                <a:spcPct val="50000"/>
              </a:spcBef>
              <a:defRPr/>
            </a:pPr>
            <a:r>
              <a:rPr lang="en-GB" altLang="x-none" sz="3200" b="1">
                <a:solidFill>
                  <a:srgbClr val="FF0000"/>
                </a:solidFill>
                <a:latin typeface="Arial" charset="0"/>
                <a:ea typeface="Arial" charset="0"/>
                <a:cs typeface="Arial" charset="0"/>
              </a:rPr>
              <a:t>•</a:t>
            </a:r>
            <a:r>
              <a:rPr lang="en-GB" altLang="x-none" sz="3200" b="1">
                <a:latin typeface="Arial" charset="0"/>
                <a:ea typeface="Arial" charset="0"/>
                <a:cs typeface="Arial" charset="0"/>
              </a:rPr>
              <a:t> Fix matches with good local similarity,</a:t>
            </a:r>
          </a:p>
          <a:p>
            <a:pPr>
              <a:spcBef>
                <a:spcPct val="50000"/>
              </a:spcBef>
              <a:defRPr/>
            </a:pPr>
            <a:r>
              <a:rPr lang="en-GB" altLang="x-none" sz="3200" b="1">
                <a:solidFill>
                  <a:srgbClr val="FF0000"/>
                </a:solidFill>
                <a:latin typeface="Arial" charset="0"/>
                <a:ea typeface="Arial" charset="0"/>
                <a:cs typeface="Arial" charset="0"/>
              </a:rPr>
              <a:t>•</a:t>
            </a:r>
            <a:r>
              <a:rPr lang="en-GB" altLang="x-none" sz="3200" b="1">
                <a:latin typeface="Arial" charset="0"/>
                <a:ea typeface="Arial" charset="0"/>
                <a:cs typeface="Arial" charset="0"/>
              </a:rPr>
              <a:t> Refine with shorter matches.</a:t>
            </a:r>
          </a:p>
        </p:txBody>
      </p:sp>
      <p:sp>
        <p:nvSpPr>
          <p:cNvPr id="28" name="Text Box 28">
            <a:extLst>
              <a:ext uri="{FF2B5EF4-FFF2-40B4-BE49-F238E27FC236}">
                <a16:creationId xmlns:a16="http://schemas.microsoft.com/office/drawing/2014/main" id="{FC4BEF9F-8901-6A49-BC77-ED1EC8605DA3}"/>
              </a:ext>
            </a:extLst>
          </p:cNvPr>
          <p:cNvSpPr txBox="1">
            <a:spLocks noChangeArrowheads="1"/>
          </p:cNvSpPr>
          <p:nvPr/>
        </p:nvSpPr>
        <p:spPr bwMode="auto">
          <a:xfrm>
            <a:off x="0" y="620713"/>
            <a:ext cx="91440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defRPr/>
            </a:pPr>
            <a:r>
              <a:rPr lang="en-GB" altLang="fr-FR" b="1">
                <a:solidFill>
                  <a:srgbClr val="0000FF"/>
                </a:solidFill>
                <a:latin typeface="Arial" panose="020B0604020202020204" pitchFamily="34" charset="0"/>
                <a:cs typeface="Arial" panose="020B0604020202020204" pitchFamily="34" charset="0"/>
              </a:rPr>
              <a:t>http://www-gsd.lbl.gov/vista</a:t>
            </a:r>
            <a:endParaRPr lang="en-GB" altLang="fr-FR" b="1">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ZoneTexte 1">
            <a:extLst>
              <a:ext uri="{FF2B5EF4-FFF2-40B4-BE49-F238E27FC236}">
                <a16:creationId xmlns:a16="http://schemas.microsoft.com/office/drawing/2014/main" id="{ED8E77A9-C11A-6E4E-8965-ED4039FCF37C}"/>
              </a:ext>
            </a:extLst>
          </p:cNvPr>
          <p:cNvSpPr txBox="1">
            <a:spLocks noChangeArrowheads="1"/>
          </p:cNvSpPr>
          <p:nvPr/>
        </p:nvSpPr>
        <p:spPr bwMode="auto">
          <a:xfrm>
            <a:off x="0" y="-26988"/>
            <a:ext cx="9144000"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b="1">
                <a:solidFill>
                  <a:srgbClr val="070AF2"/>
                </a:solidFill>
                <a:latin typeface="Arial" panose="020B0604020202020204" pitchFamily="34" charset="0"/>
                <a:cs typeface="Arial" panose="020B0604020202020204" pitchFamily="34" charset="0"/>
              </a:rPr>
              <a:t>Plan</a:t>
            </a:r>
          </a:p>
        </p:txBody>
      </p:sp>
      <p:sp>
        <p:nvSpPr>
          <p:cNvPr id="17410" name="ZoneTexte 2">
            <a:extLst>
              <a:ext uri="{FF2B5EF4-FFF2-40B4-BE49-F238E27FC236}">
                <a16:creationId xmlns:a16="http://schemas.microsoft.com/office/drawing/2014/main" id="{75D639F7-1E94-0C45-B6EF-4C6336B472EB}"/>
              </a:ext>
            </a:extLst>
          </p:cNvPr>
          <p:cNvSpPr txBox="1">
            <a:spLocks noChangeArrowheads="1"/>
          </p:cNvSpPr>
          <p:nvPr/>
        </p:nvSpPr>
        <p:spPr bwMode="auto">
          <a:xfrm>
            <a:off x="0" y="692150"/>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Why Whole genome alignments?</a:t>
            </a:r>
          </a:p>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What is expected from Who Genome Alignments?</a:t>
            </a:r>
          </a:p>
        </p:txBody>
      </p:sp>
      <p:sp>
        <p:nvSpPr>
          <p:cNvPr id="17411" name="ZoneTexte 3">
            <a:extLst>
              <a:ext uri="{FF2B5EF4-FFF2-40B4-BE49-F238E27FC236}">
                <a16:creationId xmlns:a16="http://schemas.microsoft.com/office/drawing/2014/main" id="{5AC2F066-A947-2C48-9A11-6859809B2494}"/>
              </a:ext>
            </a:extLst>
          </p:cNvPr>
          <p:cNvSpPr txBox="1">
            <a:spLocks noChangeArrowheads="1"/>
          </p:cNvSpPr>
          <p:nvPr/>
        </p:nvSpPr>
        <p:spPr bwMode="auto">
          <a:xfrm>
            <a:off x="0" y="1700213"/>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Short presentations of methods/algorithms used in genome alignments:</a:t>
            </a:r>
          </a:p>
        </p:txBody>
      </p:sp>
      <p:sp>
        <p:nvSpPr>
          <p:cNvPr id="17412" name="ZoneTexte 4">
            <a:extLst>
              <a:ext uri="{FF2B5EF4-FFF2-40B4-BE49-F238E27FC236}">
                <a16:creationId xmlns:a16="http://schemas.microsoft.com/office/drawing/2014/main" id="{A50AB4EC-0EE5-4246-9BDB-BBB51F5285CE}"/>
              </a:ext>
            </a:extLst>
          </p:cNvPr>
          <p:cNvSpPr txBox="1">
            <a:spLocks noChangeArrowheads="1"/>
          </p:cNvSpPr>
          <p:nvPr/>
        </p:nvSpPr>
        <p:spPr bwMode="auto">
          <a:xfrm>
            <a:off x="323850" y="260667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Anchor-based approach</a:t>
            </a:r>
          </a:p>
        </p:txBody>
      </p:sp>
      <p:sp>
        <p:nvSpPr>
          <p:cNvPr id="17413" name="ZoneTexte 5">
            <a:extLst>
              <a:ext uri="{FF2B5EF4-FFF2-40B4-BE49-F238E27FC236}">
                <a16:creationId xmlns:a16="http://schemas.microsoft.com/office/drawing/2014/main" id="{1D5E6228-B5D1-8246-97B2-213CB9B4DB89}"/>
              </a:ext>
            </a:extLst>
          </p:cNvPr>
          <p:cNvSpPr txBox="1">
            <a:spLocks noChangeArrowheads="1"/>
          </p:cNvSpPr>
          <p:nvPr/>
        </p:nvSpPr>
        <p:spPr bwMode="auto">
          <a:xfrm>
            <a:off x="360363" y="3213100"/>
            <a:ext cx="9107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Generate and test approach</a:t>
            </a:r>
          </a:p>
        </p:txBody>
      </p:sp>
      <p:sp>
        <p:nvSpPr>
          <p:cNvPr id="17414" name="ZoneTexte 6">
            <a:extLst>
              <a:ext uri="{FF2B5EF4-FFF2-40B4-BE49-F238E27FC236}">
                <a16:creationId xmlns:a16="http://schemas.microsoft.com/office/drawing/2014/main" id="{B13F5E8B-44B5-7E40-AC17-D706C539A954}"/>
              </a:ext>
            </a:extLst>
          </p:cNvPr>
          <p:cNvSpPr txBox="1">
            <a:spLocks noChangeArrowheads="1"/>
          </p:cNvSpPr>
          <p:nvPr/>
        </p:nvSpPr>
        <p:spPr bwMode="auto">
          <a:xfrm>
            <a:off x="360363" y="3860800"/>
            <a:ext cx="8604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Suffix-tree approach</a:t>
            </a:r>
          </a:p>
        </p:txBody>
      </p:sp>
      <p:sp>
        <p:nvSpPr>
          <p:cNvPr id="17415" name="ZoneTexte 7">
            <a:extLst>
              <a:ext uri="{FF2B5EF4-FFF2-40B4-BE49-F238E27FC236}">
                <a16:creationId xmlns:a16="http://schemas.microsoft.com/office/drawing/2014/main" id="{F4382256-4408-D549-BE37-A3E8313C3272}"/>
              </a:ext>
            </a:extLst>
          </p:cNvPr>
          <p:cNvSpPr txBox="1">
            <a:spLocks noChangeArrowheads="1"/>
          </p:cNvSpPr>
          <p:nvPr/>
        </p:nvSpPr>
        <p:spPr bwMode="auto">
          <a:xfrm>
            <a:off x="0" y="4581525"/>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Some programs and short introduction to their respective used algorithms:</a:t>
            </a:r>
          </a:p>
        </p:txBody>
      </p:sp>
      <p:sp>
        <p:nvSpPr>
          <p:cNvPr id="17416" name="ZoneTexte 8">
            <a:extLst>
              <a:ext uri="{FF2B5EF4-FFF2-40B4-BE49-F238E27FC236}">
                <a16:creationId xmlns:a16="http://schemas.microsoft.com/office/drawing/2014/main" id="{0BF1807A-DFA0-5E4C-ADE6-C5C7AA906C4E}"/>
              </a:ext>
            </a:extLst>
          </p:cNvPr>
          <p:cNvSpPr txBox="1">
            <a:spLocks noChangeArrowheads="1"/>
          </p:cNvSpPr>
          <p:nvPr/>
        </p:nvSpPr>
        <p:spPr bwMode="auto">
          <a:xfrm>
            <a:off x="0" y="566102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latin typeface="Arial" panose="020B0604020202020204" pitchFamily="34" charset="0"/>
                <a:cs typeface="Arial" panose="020B0604020202020204" pitchFamily="34" charset="0"/>
              </a:rPr>
              <a:t>MUMer/AVID/LAGAN/MLAGAN/MAUVE/BLASTZ</a:t>
            </a:r>
          </a:p>
        </p:txBody>
      </p:sp>
      <p:sp>
        <p:nvSpPr>
          <p:cNvPr id="17417" name="ZoneTexte 9">
            <a:extLst>
              <a:ext uri="{FF2B5EF4-FFF2-40B4-BE49-F238E27FC236}">
                <a16:creationId xmlns:a16="http://schemas.microsoft.com/office/drawing/2014/main" id="{ED46D4A9-B6D1-164F-9614-B003E161C14A}"/>
              </a:ext>
            </a:extLst>
          </p:cNvPr>
          <p:cNvSpPr txBox="1">
            <a:spLocks noChangeArrowheads="1"/>
          </p:cNvSpPr>
          <p:nvPr/>
        </p:nvSpPr>
        <p:spPr bwMode="auto">
          <a:xfrm>
            <a:off x="36513" y="6308725"/>
            <a:ext cx="9107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2">
            <a:extLst>
              <a:ext uri="{FF2B5EF4-FFF2-40B4-BE49-F238E27FC236}">
                <a16:creationId xmlns:a16="http://schemas.microsoft.com/office/drawing/2014/main" id="{DD7E9156-F31F-394D-8E74-4A3652A7FF45}"/>
              </a:ext>
            </a:extLst>
          </p:cNvPr>
          <p:cNvSpPr txBox="1">
            <a:spLocks noChangeArrowheads="1"/>
          </p:cNvSpPr>
          <p:nvPr/>
        </p:nvSpPr>
        <p:spPr bwMode="auto">
          <a:xfrm>
            <a:off x="0" y="-26988"/>
            <a:ext cx="9144000" cy="70167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4000" b="1">
                <a:solidFill>
                  <a:srgbClr val="0717FF"/>
                </a:solidFill>
                <a:latin typeface="Helvetica" pitchFamily="2" charset="0"/>
                <a:ea typeface="ＭＳ Ｐゴシック" panose="020B0600070205080204" pitchFamily="34" charset="-128"/>
                <a:cs typeface="ＭＳ Ｐゴシック" panose="020B0600070205080204" pitchFamily="34" charset="-128"/>
              </a:rPr>
              <a:t>Whole genome alignments</a:t>
            </a:r>
            <a:endParaRPr lang="en-GB" altLang="fr-FR" sz="24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46082" name="Rectangle 6">
            <a:extLst>
              <a:ext uri="{FF2B5EF4-FFF2-40B4-BE49-F238E27FC236}">
                <a16:creationId xmlns:a16="http://schemas.microsoft.com/office/drawing/2014/main" id="{33750CB0-7F53-E54D-BB86-EB1B51820596}"/>
              </a:ext>
            </a:extLst>
          </p:cNvPr>
          <p:cNvSpPr>
            <a:spLocks noChangeArrowheads="1"/>
          </p:cNvSpPr>
          <p:nvPr/>
        </p:nvSpPr>
        <p:spPr bwMode="auto">
          <a:xfrm>
            <a:off x="0" y="692150"/>
            <a:ext cx="9144000" cy="181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eaLnBrk="1" hangingPunct="1">
              <a:buSzPct val="171000"/>
              <a:buFont typeface="Lucida Grande" panose="020B0600040502020204" pitchFamily="34" charset="0"/>
              <a:buChar char="•"/>
            </a:pPr>
            <a:r>
              <a:rPr kumimoji="1" lang="en-GB" altLang="zh-TW" sz="3600" b="1">
                <a:latin typeface="Helvetica" pitchFamily="2" charset="0"/>
                <a:ea typeface="新細明體" panose="02020500000000000000" pitchFamily="18" charset="-120"/>
              </a:rPr>
              <a:t>LAGAN</a:t>
            </a:r>
            <a:endParaRPr kumimoji="1" lang="en-GB" altLang="zh-TW" sz="3600" b="1">
              <a:latin typeface="Times New Roman" panose="02020603050405020304" pitchFamily="18" charset="0"/>
              <a:ea typeface="新細明體" panose="02020500000000000000" pitchFamily="18" charset="-120"/>
            </a:endParaRPr>
          </a:p>
          <a:p>
            <a:pPr eaLnBrk="1" hangingPunct="1">
              <a:buSzPct val="171000"/>
              <a:buFont typeface="Lucida Grande" panose="020B0600040502020204" pitchFamily="34" charset="0"/>
              <a:buChar char="•"/>
            </a:pPr>
            <a:r>
              <a:rPr kumimoji="1" lang="en-GB" altLang="zh-TW" sz="3600" b="1">
                <a:latin typeface="Helvetica" pitchFamily="2" charset="0"/>
                <a:ea typeface="新細明體" panose="02020500000000000000" pitchFamily="18" charset="-120"/>
              </a:rPr>
              <a:t>Multi-LAGAN</a:t>
            </a:r>
          </a:p>
          <a:p>
            <a:pPr eaLnBrk="1" hangingPunct="1">
              <a:buSzPct val="171000"/>
              <a:buFont typeface="Lucida Grande" panose="020B0600040502020204" pitchFamily="34" charset="0"/>
              <a:buNone/>
            </a:pPr>
            <a:r>
              <a:rPr lang="en-GB" altLang="fr-FR" sz="2800" b="1">
                <a:solidFill>
                  <a:srgbClr val="0717FF"/>
                </a:solidFill>
                <a:latin typeface="Helvetica" pitchFamily="2" charset="0"/>
                <a:ea typeface="ＭＳ Ｐゴシック" panose="020B0600070205080204" pitchFamily="34" charset="-128"/>
                <a:cs typeface="ＭＳ Ｐゴシック" panose="020B0600070205080204" pitchFamily="34" charset="-128"/>
              </a:rPr>
              <a:t>http://lagan.stanford.edu/lagan_web/index.shtml</a:t>
            </a:r>
            <a:endParaRPr lang="en-GB" altLang="fr-FR" sz="2800" b="1">
              <a:latin typeface="Helvetica" pitchFamily="2" charset="0"/>
              <a:ea typeface="ＭＳ Ｐゴシック" panose="020B0600070205080204" pitchFamily="34" charset="-128"/>
              <a:cs typeface="ＭＳ Ｐゴシック" panose="020B0600070205080204" pitchFamily="34" charset="-128"/>
            </a:endParaRPr>
          </a:p>
        </p:txBody>
      </p:sp>
      <p:sp>
        <p:nvSpPr>
          <p:cNvPr id="4" name="Rectangle 8">
            <a:extLst>
              <a:ext uri="{FF2B5EF4-FFF2-40B4-BE49-F238E27FC236}">
                <a16:creationId xmlns:a16="http://schemas.microsoft.com/office/drawing/2014/main" id="{8D2BBC05-215E-C045-9EFB-5E29C2A269E5}"/>
              </a:ext>
            </a:extLst>
          </p:cNvPr>
          <p:cNvSpPr txBox="1">
            <a:spLocks noChangeArrowheads="1"/>
          </p:cNvSpPr>
          <p:nvPr/>
        </p:nvSpPr>
        <p:spPr>
          <a:xfrm>
            <a:off x="152400" y="2565400"/>
            <a:ext cx="8991600" cy="1905000"/>
          </a:xfrm>
          <a:prstGeom prst="rect">
            <a:avLst/>
          </a:prstGeom>
          <a:extLst>
            <a:ext uri="{AF507438-7753-43e0-B8FC-AC1667EBCBE1}"/>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609600" indent="-609600" eaLnBrk="1" hangingPunct="1">
              <a:lnSpc>
                <a:spcPct val="90000"/>
              </a:lnSpc>
              <a:buFontTx/>
              <a:buNone/>
              <a:defRPr/>
            </a:pPr>
            <a:r>
              <a:rPr lang="en-GB" altLang="zh-TW" sz="2800" b="1" kern="0">
                <a:latin typeface="Helvetica" charset="0"/>
              </a:rPr>
              <a:t>Three main steps:</a:t>
            </a:r>
          </a:p>
          <a:p>
            <a:pPr marL="609600" indent="-609600" eaLnBrk="1" hangingPunct="1">
              <a:lnSpc>
                <a:spcPct val="90000"/>
              </a:lnSpc>
              <a:buFontTx/>
              <a:buNone/>
              <a:defRPr/>
            </a:pPr>
            <a:r>
              <a:rPr lang="en-GB" altLang="zh-TW" sz="2800" b="1" kern="0">
                <a:latin typeface="Helvetica" charset="0"/>
              </a:rPr>
              <a:t>1.Generation of local alignments (anchors).</a:t>
            </a:r>
          </a:p>
          <a:p>
            <a:pPr marL="609600" indent="-609600" eaLnBrk="1" hangingPunct="1">
              <a:lnSpc>
                <a:spcPct val="90000"/>
              </a:lnSpc>
              <a:buFontTx/>
              <a:buNone/>
              <a:defRPr/>
            </a:pPr>
            <a:r>
              <a:rPr lang="en-GB" altLang="zh-TW" sz="2800" b="1" kern="0">
                <a:latin typeface="Helvetica" charset="0"/>
              </a:rPr>
              <a:t>2. Construction of a rough global map.</a:t>
            </a:r>
          </a:p>
          <a:p>
            <a:pPr marL="609600" indent="-609600" eaLnBrk="1" hangingPunct="1">
              <a:lnSpc>
                <a:spcPct val="90000"/>
              </a:lnSpc>
              <a:buFontTx/>
              <a:buNone/>
              <a:defRPr/>
            </a:pPr>
            <a:r>
              <a:rPr lang="en-GB" altLang="zh-TW" sz="2800" b="1" kern="0">
                <a:latin typeface="Helvetica" charset="0"/>
              </a:rPr>
              <a:t>3. Computation of the final global alignment.</a:t>
            </a:r>
          </a:p>
        </p:txBody>
      </p:sp>
      <p:pic>
        <p:nvPicPr>
          <p:cNvPr id="46084" name="Picture 9">
            <a:extLst>
              <a:ext uri="{FF2B5EF4-FFF2-40B4-BE49-F238E27FC236}">
                <a16:creationId xmlns:a16="http://schemas.microsoft.com/office/drawing/2014/main" id="{B7EA6E7A-FC3D-D745-AA13-46F8A26A1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525" y="4554538"/>
            <a:ext cx="19939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10">
            <a:extLst>
              <a:ext uri="{FF2B5EF4-FFF2-40B4-BE49-F238E27FC236}">
                <a16:creationId xmlns:a16="http://schemas.microsoft.com/office/drawing/2014/main" id="{772F36A7-FA57-8343-AB79-85798983D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508500"/>
            <a:ext cx="203835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11">
            <a:extLst>
              <a:ext uri="{FF2B5EF4-FFF2-40B4-BE49-F238E27FC236}">
                <a16:creationId xmlns:a16="http://schemas.microsoft.com/office/drawing/2014/main" id="{3CA81483-2437-0346-915D-00CC7A94F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4538663"/>
            <a:ext cx="2060575"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ZoneTexte 7">
            <a:extLst>
              <a:ext uri="{FF2B5EF4-FFF2-40B4-BE49-F238E27FC236}">
                <a16:creationId xmlns:a16="http://schemas.microsoft.com/office/drawing/2014/main" id="{EA3132A5-D97B-4045-8A65-CDB2AB02BB4F}"/>
              </a:ext>
            </a:extLst>
          </p:cNvPr>
          <p:cNvSpPr txBox="1">
            <a:spLocks noChangeArrowheads="1"/>
          </p:cNvSpPr>
          <p:nvPr/>
        </p:nvSpPr>
        <p:spPr bwMode="auto">
          <a:xfrm>
            <a:off x="0" y="630872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fr-FR" altLang="fr-FR" sz="1400" b="1">
                <a:solidFill>
                  <a:srgbClr val="0000FF"/>
                </a:solidFill>
                <a:latin typeface="Arial" panose="020B0604020202020204" pitchFamily="34" charset="0"/>
                <a:cs typeface="Arial" panose="020B0604020202020204" pitchFamily="34" charset="0"/>
                <a:hlinkClick r:id="rId5"/>
              </a:rPr>
              <a:t>Michael Brudno</a:t>
            </a:r>
            <a:r>
              <a:rPr lang="fr-FR" altLang="fr-FR" sz="1400" b="1">
                <a:solidFill>
                  <a:srgbClr val="0000FF"/>
                </a:solidFill>
                <a:latin typeface="Arial" panose="020B0604020202020204" pitchFamily="34" charset="0"/>
                <a:cs typeface="Arial" panose="020B0604020202020204" pitchFamily="34" charset="0"/>
              </a:rPr>
              <a:t>, et al. (2003). </a:t>
            </a:r>
            <a:r>
              <a:rPr lang="fr-FR" altLang="fr-FR" sz="1400" b="1" i="1">
                <a:solidFill>
                  <a:srgbClr val="0000FF"/>
                </a:solidFill>
                <a:latin typeface="Arial" panose="020B0604020202020204" pitchFamily="34" charset="0"/>
                <a:cs typeface="Arial" panose="020B0604020202020204" pitchFamily="34" charset="0"/>
              </a:rPr>
              <a:t>LAGAN and Multi-LAGAN: efficient tools for large-scale multiple alignment of genomic DNA</a:t>
            </a:r>
            <a:r>
              <a:rPr lang="fr-FR" altLang="fr-FR" sz="1400" b="1">
                <a:solidFill>
                  <a:srgbClr val="0000FF"/>
                </a:solidFill>
                <a:latin typeface="Arial" panose="020B0604020202020204" pitchFamily="34" charset="0"/>
                <a:cs typeface="Arial" panose="020B0604020202020204" pitchFamily="34" charset="0"/>
              </a:rPr>
              <a:t>, </a:t>
            </a:r>
            <a:r>
              <a:rPr lang="fr-FR" altLang="fr-FR" sz="1400" b="1">
                <a:solidFill>
                  <a:srgbClr val="0000FF"/>
                </a:solidFill>
                <a:latin typeface="Arial" panose="020B0604020202020204" pitchFamily="34" charset="0"/>
                <a:cs typeface="Arial" panose="020B0604020202020204" pitchFamily="34" charset="0"/>
                <a:hlinkClick r:id="rId6"/>
              </a:rPr>
              <a:t>Genome Research</a:t>
            </a:r>
            <a:r>
              <a:rPr lang="fr-FR" altLang="fr-FR" sz="1400" b="1">
                <a:solidFill>
                  <a:srgbClr val="0000FF"/>
                </a:solidFill>
                <a:latin typeface="Arial" panose="020B0604020202020204" pitchFamily="34" charset="0"/>
                <a:cs typeface="Arial" panose="020B0604020202020204" pitchFamily="34" charset="0"/>
              </a:rPr>
              <a:t> 2003 Apr;13(4):721-31.</a:t>
            </a:r>
            <a:endParaRPr lang="en-GB" altLang="fr-FR" sz="1400" b="1">
              <a:solidFill>
                <a:srgbClr val="0000FF"/>
              </a:solidFill>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2">
            <a:extLst>
              <a:ext uri="{FF2B5EF4-FFF2-40B4-BE49-F238E27FC236}">
                <a16:creationId xmlns:a16="http://schemas.microsoft.com/office/drawing/2014/main" id="{53A63435-F7E6-BE40-8F09-EC648C51A70E}"/>
              </a:ext>
            </a:extLst>
          </p:cNvPr>
          <p:cNvSpPr txBox="1">
            <a:spLocks noChangeArrowheads="1"/>
          </p:cNvSpPr>
          <p:nvPr/>
        </p:nvSpPr>
        <p:spPr bwMode="auto">
          <a:xfrm>
            <a:off x="0" y="-26988"/>
            <a:ext cx="9144000" cy="70167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4000" b="1">
                <a:solidFill>
                  <a:srgbClr val="0717FF"/>
                </a:solidFill>
                <a:latin typeface="Helvetica" pitchFamily="2" charset="0"/>
                <a:ea typeface="ＭＳ Ｐゴシック" panose="020B0600070205080204" pitchFamily="34" charset="-128"/>
                <a:cs typeface="ＭＳ Ｐゴシック" panose="020B0600070205080204" pitchFamily="34" charset="-128"/>
              </a:rPr>
              <a:t>LAGAN – Multi-LAGAN</a:t>
            </a:r>
            <a:endParaRPr lang="en-GB" altLang="fr-FR" sz="24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47106" name="ZoneTexte 2">
            <a:extLst>
              <a:ext uri="{FF2B5EF4-FFF2-40B4-BE49-F238E27FC236}">
                <a16:creationId xmlns:a16="http://schemas.microsoft.com/office/drawing/2014/main" id="{2A6C4901-D388-294A-AE09-9109A1AB0312}"/>
              </a:ext>
            </a:extLst>
          </p:cNvPr>
          <p:cNvSpPr txBox="1">
            <a:spLocks noChangeArrowheads="1"/>
          </p:cNvSpPr>
          <p:nvPr/>
        </p:nvSpPr>
        <p:spPr bwMode="auto">
          <a:xfrm>
            <a:off x="0" y="1590675"/>
            <a:ext cx="9144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t> </a:t>
            </a:r>
            <a:r>
              <a:rPr lang="en-GB" altLang="fr-FR" sz="2400" b="1">
                <a:latin typeface="Arial" panose="020B0604020202020204" pitchFamily="34" charset="0"/>
                <a:cs typeface="Arial" panose="020B0604020202020204" pitchFamily="34" charset="0"/>
              </a:rPr>
              <a:t>The LAGAN Toolkit consists of four components:</a:t>
            </a:r>
          </a:p>
        </p:txBody>
      </p:sp>
      <p:sp>
        <p:nvSpPr>
          <p:cNvPr id="47107" name="ZoneTexte 3">
            <a:extLst>
              <a:ext uri="{FF2B5EF4-FFF2-40B4-BE49-F238E27FC236}">
                <a16:creationId xmlns:a16="http://schemas.microsoft.com/office/drawing/2014/main" id="{D6C4F82F-B44E-9745-B0BA-D67D67EB8933}"/>
              </a:ext>
            </a:extLst>
          </p:cNvPr>
          <p:cNvSpPr txBox="1">
            <a:spLocks noChangeArrowheads="1"/>
          </p:cNvSpPr>
          <p:nvPr/>
        </p:nvSpPr>
        <p:spPr bwMode="auto">
          <a:xfrm>
            <a:off x="0" y="2133600"/>
            <a:ext cx="909002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800" b="1">
                <a:solidFill>
                  <a:srgbClr val="0000FF"/>
                </a:solidFill>
                <a:latin typeface="Arial" panose="020B0604020202020204" pitchFamily="34" charset="0"/>
                <a:cs typeface="Arial" panose="020B0604020202020204" pitchFamily="34" charset="0"/>
              </a:rPr>
              <a:t>CHAOS</a:t>
            </a:r>
            <a:br>
              <a:rPr lang="en-GB" altLang="fr-FR" sz="2400" b="1">
                <a:latin typeface="Arial" panose="020B0604020202020204" pitchFamily="34" charset="0"/>
                <a:cs typeface="Arial" panose="020B0604020202020204" pitchFamily="34" charset="0"/>
              </a:rPr>
            </a:br>
            <a:r>
              <a:rPr lang="en-GB" altLang="fr-FR" sz="2400">
                <a:latin typeface="Arial" panose="020B0604020202020204" pitchFamily="34" charset="0"/>
                <a:cs typeface="Arial" panose="020B0604020202020204" pitchFamily="34" charset="0"/>
              </a:rPr>
              <a:t>CHAOS is a pairwise local aligner optimized for non-coding, and other poorly conserved regions of the genome. It uses both exact matching and degenerate seeds, and is able to find homology in the presence of gaps.</a:t>
            </a:r>
          </a:p>
        </p:txBody>
      </p:sp>
      <p:sp>
        <p:nvSpPr>
          <p:cNvPr id="47108" name="ZoneTexte 4">
            <a:extLst>
              <a:ext uri="{FF2B5EF4-FFF2-40B4-BE49-F238E27FC236}">
                <a16:creationId xmlns:a16="http://schemas.microsoft.com/office/drawing/2014/main" id="{49B3FC9A-358C-054E-A06E-8F8842A09B24}"/>
              </a:ext>
            </a:extLst>
          </p:cNvPr>
          <p:cNvSpPr txBox="1">
            <a:spLocks noChangeArrowheads="1"/>
          </p:cNvSpPr>
          <p:nvPr/>
        </p:nvSpPr>
        <p:spPr bwMode="auto">
          <a:xfrm>
            <a:off x="-53975" y="4221163"/>
            <a:ext cx="9144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800" b="1">
                <a:solidFill>
                  <a:srgbClr val="0000FF"/>
                </a:solidFill>
                <a:latin typeface="Arial" panose="020B0604020202020204" pitchFamily="34" charset="0"/>
                <a:cs typeface="Arial" panose="020B0604020202020204" pitchFamily="34" charset="0"/>
              </a:rPr>
              <a:t>LAGAN</a:t>
            </a:r>
            <a:br>
              <a:rPr lang="en-GB" altLang="fr-FR" sz="2400" b="1">
                <a:latin typeface="Arial" panose="020B0604020202020204" pitchFamily="34" charset="0"/>
                <a:cs typeface="Arial" panose="020B0604020202020204" pitchFamily="34" charset="0"/>
              </a:rPr>
            </a:br>
            <a:r>
              <a:rPr lang="en-GB" altLang="fr-FR" sz="2400">
                <a:latin typeface="Arial" panose="020B0604020202020204" pitchFamily="34" charset="0"/>
                <a:cs typeface="Arial" panose="020B0604020202020204" pitchFamily="34" charset="0"/>
              </a:rPr>
              <a:t>LAGAN is a highly parametrisable pairwise global alignment program. It takes local alignments generated by CHAOS as anchors, and limits the search area of the Needleman-Wunsch algorithm around these anchors;</a:t>
            </a:r>
          </a:p>
        </p:txBody>
      </p:sp>
      <p:sp>
        <p:nvSpPr>
          <p:cNvPr id="47109" name="ZoneTexte 5">
            <a:extLst>
              <a:ext uri="{FF2B5EF4-FFF2-40B4-BE49-F238E27FC236}">
                <a16:creationId xmlns:a16="http://schemas.microsoft.com/office/drawing/2014/main" id="{35B4EAED-9C70-4A40-A367-879A42A4521D}"/>
              </a:ext>
            </a:extLst>
          </p:cNvPr>
          <p:cNvSpPr txBox="1">
            <a:spLocks noChangeArrowheads="1"/>
          </p:cNvSpPr>
          <p:nvPr/>
        </p:nvSpPr>
        <p:spPr bwMode="auto">
          <a:xfrm>
            <a:off x="0" y="806450"/>
            <a:ext cx="9090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0000FF"/>
                </a:solidFill>
                <a:latin typeface="Arial" panose="020B0604020202020204" pitchFamily="34" charset="0"/>
                <a:cs typeface="Arial" panose="020B0604020202020204" pitchFamily="34" charset="0"/>
              </a:rPr>
              <a:t>http://lagan.stanford.edu/lagan_web/about.shtml</a:t>
            </a:r>
          </a:p>
        </p:txBody>
      </p:sp>
      <p:sp>
        <p:nvSpPr>
          <p:cNvPr id="47110" name="ZoneTexte 7">
            <a:extLst>
              <a:ext uri="{FF2B5EF4-FFF2-40B4-BE49-F238E27FC236}">
                <a16:creationId xmlns:a16="http://schemas.microsoft.com/office/drawing/2014/main" id="{79637563-FFE9-534A-B904-8440B816B49B}"/>
              </a:ext>
            </a:extLst>
          </p:cNvPr>
          <p:cNvSpPr txBox="1">
            <a:spLocks noChangeArrowheads="1"/>
          </p:cNvSpPr>
          <p:nvPr/>
        </p:nvSpPr>
        <p:spPr bwMode="auto">
          <a:xfrm>
            <a:off x="0" y="630872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fr-FR" altLang="fr-FR" sz="1400" b="1">
                <a:solidFill>
                  <a:srgbClr val="0000FF"/>
                </a:solidFill>
                <a:latin typeface="Arial" panose="020B0604020202020204" pitchFamily="34" charset="0"/>
                <a:cs typeface="Arial" panose="020B0604020202020204" pitchFamily="34" charset="0"/>
                <a:hlinkClick r:id="rId2"/>
              </a:rPr>
              <a:t>Michael Brudno</a:t>
            </a:r>
            <a:r>
              <a:rPr lang="fr-FR" altLang="fr-FR" sz="1400" b="1">
                <a:solidFill>
                  <a:srgbClr val="0000FF"/>
                </a:solidFill>
                <a:latin typeface="Arial" panose="020B0604020202020204" pitchFamily="34" charset="0"/>
                <a:cs typeface="Arial" panose="020B0604020202020204" pitchFamily="34" charset="0"/>
              </a:rPr>
              <a:t>, et al. (2003). </a:t>
            </a:r>
            <a:r>
              <a:rPr lang="fr-FR" altLang="fr-FR" sz="1400" b="1" i="1">
                <a:solidFill>
                  <a:srgbClr val="0000FF"/>
                </a:solidFill>
                <a:latin typeface="Arial" panose="020B0604020202020204" pitchFamily="34" charset="0"/>
                <a:cs typeface="Arial" panose="020B0604020202020204" pitchFamily="34" charset="0"/>
              </a:rPr>
              <a:t>LAGAN and Multi-LAGAN: efficient tools for large-scale multiple alignment of genomic DNA</a:t>
            </a:r>
            <a:r>
              <a:rPr lang="fr-FR" altLang="fr-FR" sz="1400" b="1">
                <a:solidFill>
                  <a:srgbClr val="0000FF"/>
                </a:solidFill>
                <a:latin typeface="Arial" panose="020B0604020202020204" pitchFamily="34" charset="0"/>
                <a:cs typeface="Arial" panose="020B0604020202020204" pitchFamily="34" charset="0"/>
              </a:rPr>
              <a:t>, </a:t>
            </a:r>
            <a:r>
              <a:rPr lang="fr-FR" altLang="fr-FR" sz="1400" b="1">
                <a:solidFill>
                  <a:srgbClr val="0000FF"/>
                </a:solidFill>
                <a:latin typeface="Arial" panose="020B0604020202020204" pitchFamily="34" charset="0"/>
                <a:cs typeface="Arial" panose="020B0604020202020204" pitchFamily="34" charset="0"/>
                <a:hlinkClick r:id="rId3"/>
              </a:rPr>
              <a:t>Genome Research</a:t>
            </a:r>
            <a:r>
              <a:rPr lang="fr-FR" altLang="fr-FR" sz="1400" b="1">
                <a:solidFill>
                  <a:srgbClr val="0000FF"/>
                </a:solidFill>
                <a:latin typeface="Arial" panose="020B0604020202020204" pitchFamily="34" charset="0"/>
                <a:cs typeface="Arial" panose="020B0604020202020204" pitchFamily="34" charset="0"/>
              </a:rPr>
              <a:t> 2003 Apr;13(4):721-31.</a:t>
            </a:r>
            <a:endParaRPr lang="en-GB" altLang="fr-FR" sz="1400" b="1">
              <a:solidFill>
                <a:srgbClr val="0000FF"/>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ZoneTexte 1">
            <a:extLst>
              <a:ext uri="{FF2B5EF4-FFF2-40B4-BE49-F238E27FC236}">
                <a16:creationId xmlns:a16="http://schemas.microsoft.com/office/drawing/2014/main" id="{697CF34A-FB53-9F48-ADC4-799634C1B134}"/>
              </a:ext>
            </a:extLst>
          </p:cNvPr>
          <p:cNvSpPr txBox="1">
            <a:spLocks noChangeArrowheads="1"/>
          </p:cNvSpPr>
          <p:nvPr/>
        </p:nvSpPr>
        <p:spPr bwMode="auto">
          <a:xfrm>
            <a:off x="0" y="1052513"/>
            <a:ext cx="914400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800" b="1">
                <a:solidFill>
                  <a:srgbClr val="0000FF"/>
                </a:solidFill>
                <a:latin typeface="Arial" panose="020B0604020202020204" pitchFamily="34" charset="0"/>
                <a:cs typeface="Arial" panose="020B0604020202020204" pitchFamily="34" charset="0"/>
              </a:rPr>
              <a:t>Multi-LAGAN</a:t>
            </a:r>
            <a:br>
              <a:rPr lang="en-GB" altLang="fr-FR" sz="2400" b="1">
                <a:latin typeface="Arial" panose="020B0604020202020204" pitchFamily="34" charset="0"/>
                <a:cs typeface="Arial" panose="020B0604020202020204" pitchFamily="34" charset="0"/>
              </a:rPr>
            </a:br>
            <a:r>
              <a:rPr lang="en-GB" altLang="fr-FR" sz="2400">
                <a:latin typeface="Arial" panose="020B0604020202020204" pitchFamily="34" charset="0"/>
                <a:cs typeface="Arial" panose="020B0604020202020204" pitchFamily="34" charset="0"/>
              </a:rPr>
              <a:t>Multi-LAGAN is a generalization of the pairwise algorithm to multiple sequence alignment. M-LAGAN performs progressive pairwise alignments, guided by a user-specified phylogenetic tree. Alignments are aligned to other alignments using the sum-of-pairs metric.</a:t>
            </a:r>
          </a:p>
        </p:txBody>
      </p:sp>
      <p:sp>
        <p:nvSpPr>
          <p:cNvPr id="48130" name="ZoneTexte 2">
            <a:extLst>
              <a:ext uri="{FF2B5EF4-FFF2-40B4-BE49-F238E27FC236}">
                <a16:creationId xmlns:a16="http://schemas.microsoft.com/office/drawing/2014/main" id="{442B1BCE-A206-8242-905B-987008A9C8FB}"/>
              </a:ext>
            </a:extLst>
          </p:cNvPr>
          <p:cNvSpPr txBox="1">
            <a:spLocks noChangeArrowheads="1"/>
          </p:cNvSpPr>
          <p:nvPr/>
        </p:nvSpPr>
        <p:spPr bwMode="auto">
          <a:xfrm>
            <a:off x="0" y="3716338"/>
            <a:ext cx="925195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800" b="1">
                <a:solidFill>
                  <a:srgbClr val="0000FF"/>
                </a:solidFill>
                <a:latin typeface="Arial" panose="020B0604020202020204" pitchFamily="34" charset="0"/>
                <a:cs typeface="Arial" panose="020B0604020202020204" pitchFamily="34" charset="0"/>
              </a:rPr>
              <a:t>Shuffle-LAGAN</a:t>
            </a:r>
            <a:br>
              <a:rPr lang="en-GB" altLang="fr-FR" sz="2400" b="1">
                <a:latin typeface="Arial" panose="020B0604020202020204" pitchFamily="34" charset="0"/>
                <a:cs typeface="Arial" panose="020B0604020202020204" pitchFamily="34" charset="0"/>
              </a:rPr>
            </a:br>
            <a:r>
              <a:rPr lang="en-GB" altLang="fr-FR" sz="2400">
                <a:latin typeface="Arial" panose="020B0604020202020204" pitchFamily="34" charset="0"/>
                <a:cs typeface="Arial" panose="020B0604020202020204" pitchFamily="34" charset="0"/>
              </a:rPr>
              <a:t>Shuffle-LAGAN is a novel </a:t>
            </a:r>
            <a:r>
              <a:rPr lang="en-GB" altLang="fr-FR" sz="2400" i="1">
                <a:latin typeface="Arial" panose="020B0604020202020204" pitchFamily="34" charset="0"/>
                <a:cs typeface="Arial" panose="020B0604020202020204" pitchFamily="34" charset="0"/>
              </a:rPr>
              <a:t>glocal</a:t>
            </a:r>
            <a:r>
              <a:rPr lang="en-GB" altLang="fr-FR" sz="2400">
                <a:latin typeface="Arial" panose="020B0604020202020204" pitchFamily="34" charset="0"/>
                <a:cs typeface="Arial" panose="020B0604020202020204" pitchFamily="34" charset="0"/>
              </a:rPr>
              <a:t> alignment algorithm that is able to find rearrangements (inversions, transpositions and some duplications) in a global alignment framework. It uses CHAOS local alignments to build a map of the rearrangements between the sequences, and LAGAN to align the regions of conserved synteny.</a:t>
            </a:r>
          </a:p>
        </p:txBody>
      </p:sp>
      <p:sp>
        <p:nvSpPr>
          <p:cNvPr id="48131" name="Text Box 2">
            <a:extLst>
              <a:ext uri="{FF2B5EF4-FFF2-40B4-BE49-F238E27FC236}">
                <a16:creationId xmlns:a16="http://schemas.microsoft.com/office/drawing/2014/main" id="{32ADC19B-B947-9F4A-A158-5F82998F8F80}"/>
              </a:ext>
            </a:extLst>
          </p:cNvPr>
          <p:cNvSpPr txBox="1">
            <a:spLocks noChangeArrowheads="1"/>
          </p:cNvSpPr>
          <p:nvPr/>
        </p:nvSpPr>
        <p:spPr bwMode="auto">
          <a:xfrm>
            <a:off x="0" y="-26988"/>
            <a:ext cx="9144000" cy="70167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4000" b="1">
                <a:solidFill>
                  <a:srgbClr val="0717FF"/>
                </a:solidFill>
                <a:latin typeface="Helvetica" pitchFamily="2" charset="0"/>
                <a:ea typeface="ＭＳ Ｐゴシック" panose="020B0600070205080204" pitchFamily="34" charset="-128"/>
                <a:cs typeface="ＭＳ Ｐゴシック" panose="020B0600070205080204" pitchFamily="34" charset="-128"/>
              </a:rPr>
              <a:t>LAGAN – Multi-LAGAN</a:t>
            </a:r>
            <a:endParaRPr lang="en-GB" altLang="fr-FR" sz="2400">
              <a:latin typeface="Arial" panose="020B0604020202020204" pitchFamily="34" charset="0"/>
              <a:ea typeface="ＭＳ Ｐゴシック" panose="020B0600070205080204" pitchFamily="34" charset="-128"/>
              <a:cs typeface="ＭＳ Ｐゴシック" panose="020B0600070205080204"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3" name="Group 4">
            <a:extLst>
              <a:ext uri="{FF2B5EF4-FFF2-40B4-BE49-F238E27FC236}">
                <a16:creationId xmlns:a16="http://schemas.microsoft.com/office/drawing/2014/main" id="{A28A6E22-7256-8141-8429-C549F81AEE36}"/>
              </a:ext>
            </a:extLst>
          </p:cNvPr>
          <p:cNvGrpSpPr>
            <a:grpSpLocks/>
          </p:cNvGrpSpPr>
          <p:nvPr/>
        </p:nvGrpSpPr>
        <p:grpSpPr bwMode="auto">
          <a:xfrm>
            <a:off x="71438" y="115888"/>
            <a:ext cx="8893175" cy="2814637"/>
            <a:chOff x="384" y="2000"/>
            <a:chExt cx="4984" cy="1773"/>
          </a:xfrm>
        </p:grpSpPr>
        <p:pic>
          <p:nvPicPr>
            <p:cNvPr id="49156" name="Picture 5" descr="mauve_logo2">
              <a:extLst>
                <a:ext uri="{FF2B5EF4-FFF2-40B4-BE49-F238E27FC236}">
                  <a16:creationId xmlns:a16="http://schemas.microsoft.com/office/drawing/2014/main" id="{621DD545-50BE-884B-B6E7-73847BCD7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2000"/>
              <a:ext cx="4984" cy="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6">
              <a:extLst>
                <a:ext uri="{FF2B5EF4-FFF2-40B4-BE49-F238E27FC236}">
                  <a16:creationId xmlns:a16="http://schemas.microsoft.com/office/drawing/2014/main" id="{42D60E04-0394-EF4D-9635-D122D81A2F38}"/>
                </a:ext>
              </a:extLst>
            </p:cNvPr>
            <p:cNvSpPr txBox="1">
              <a:spLocks noChangeArrowheads="1"/>
            </p:cNvSpPr>
            <p:nvPr/>
          </p:nvSpPr>
          <p:spPr bwMode="auto">
            <a:xfrm>
              <a:off x="576" y="3408"/>
              <a:ext cx="4416" cy="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fr-FR" altLang="fr-FR" b="1">
                  <a:solidFill>
                    <a:srgbClr val="0717FF"/>
                  </a:solidFill>
                  <a:latin typeface="Helvetica" pitchFamily="2" charset="0"/>
                  <a:ea typeface="ＭＳ Ｐゴシック" panose="020B0600070205080204" pitchFamily="34" charset="-128"/>
                  <a:cs typeface="ＭＳ Ｐゴシック" panose="020B0600070205080204" pitchFamily="34" charset="-128"/>
                </a:rPr>
                <a:t>http://darlinglab.org/mauve/mauve.html</a:t>
              </a:r>
              <a:endParaRPr lang="fr-FR" altLang="fr-FR" sz="2400">
                <a:latin typeface="Arial" panose="020B0604020202020204" pitchFamily="34" charset="0"/>
                <a:ea typeface="ＭＳ Ｐゴシック" panose="020B0600070205080204" pitchFamily="34" charset="-128"/>
                <a:cs typeface="ＭＳ Ｐゴシック" panose="020B0600070205080204" pitchFamily="34" charset="-128"/>
              </a:endParaRPr>
            </a:p>
          </p:txBody>
        </p:sp>
      </p:grpSp>
      <p:sp>
        <p:nvSpPr>
          <p:cNvPr id="49154" name="ZoneTexte 4">
            <a:extLst>
              <a:ext uri="{FF2B5EF4-FFF2-40B4-BE49-F238E27FC236}">
                <a16:creationId xmlns:a16="http://schemas.microsoft.com/office/drawing/2014/main" id="{A5F2253F-327C-294C-844F-6BA99EAA3854}"/>
              </a:ext>
            </a:extLst>
          </p:cNvPr>
          <p:cNvSpPr txBox="1">
            <a:spLocks noChangeArrowheads="1"/>
          </p:cNvSpPr>
          <p:nvPr/>
        </p:nvSpPr>
        <p:spPr bwMode="auto">
          <a:xfrm>
            <a:off x="0" y="3213100"/>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800" b="1">
                <a:latin typeface="Arial" panose="020B0604020202020204" pitchFamily="34" charset="0"/>
                <a:cs typeface="Arial" panose="020B0604020202020204" pitchFamily="34" charset="0"/>
              </a:rPr>
              <a:t>Mauve is a system for constructing multiple genome alignments in </a:t>
            </a:r>
            <a:r>
              <a:rPr lang="en-GB" altLang="fr-FR" sz="2800" b="1">
                <a:solidFill>
                  <a:srgbClr val="0000FF"/>
                </a:solidFill>
                <a:latin typeface="Arial" panose="020B0604020202020204" pitchFamily="34" charset="0"/>
                <a:cs typeface="Arial" panose="020B0604020202020204" pitchFamily="34" charset="0"/>
              </a:rPr>
              <a:t>the presence of large-scale evolutionary events such as rearrangement and inversion.</a:t>
            </a:r>
          </a:p>
        </p:txBody>
      </p:sp>
      <p:sp>
        <p:nvSpPr>
          <p:cNvPr id="49155" name="ZoneTexte 5">
            <a:extLst>
              <a:ext uri="{FF2B5EF4-FFF2-40B4-BE49-F238E27FC236}">
                <a16:creationId xmlns:a16="http://schemas.microsoft.com/office/drawing/2014/main" id="{0ABE127A-C598-BF41-BA99-EC82C3C160E4}"/>
              </a:ext>
            </a:extLst>
          </p:cNvPr>
          <p:cNvSpPr txBox="1">
            <a:spLocks noChangeArrowheads="1"/>
          </p:cNvSpPr>
          <p:nvPr/>
        </p:nvSpPr>
        <p:spPr bwMode="auto">
          <a:xfrm>
            <a:off x="0" y="5732463"/>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See introduction: </a:t>
            </a:r>
          </a:p>
          <a:p>
            <a:pPr>
              <a:spcBef>
                <a:spcPct val="0"/>
              </a:spcBef>
              <a:buFontTx/>
              <a:buNone/>
            </a:pPr>
            <a:r>
              <a:rPr lang="en-GB" altLang="fr-FR" sz="2400" b="1">
                <a:solidFill>
                  <a:srgbClr val="0000FF"/>
                </a:solidFill>
                <a:latin typeface="Arial" panose="020B0604020202020204" pitchFamily="34" charset="0"/>
                <a:cs typeface="Arial" panose="020B0604020202020204" pitchFamily="34" charset="0"/>
              </a:rPr>
              <a:t>http://darlinglab.org/mauve/user-guide/introduction.html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ZoneTexte 1">
            <a:extLst>
              <a:ext uri="{FF2B5EF4-FFF2-40B4-BE49-F238E27FC236}">
                <a16:creationId xmlns:a16="http://schemas.microsoft.com/office/drawing/2014/main" id="{F58F6FD1-4398-D041-B7C9-5A295804C469}"/>
              </a:ext>
            </a:extLst>
          </p:cNvPr>
          <p:cNvSpPr txBox="1">
            <a:spLocks noChangeArrowheads="1"/>
          </p:cNvSpPr>
          <p:nvPr/>
        </p:nvSpPr>
        <p:spPr bwMode="auto">
          <a:xfrm>
            <a:off x="0" y="952500"/>
            <a:ext cx="9144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0000FF"/>
                </a:solidFill>
                <a:latin typeface="Arial" panose="020B0604020202020204" pitchFamily="34" charset="0"/>
                <a:cs typeface="Arial" panose="020B0604020202020204" pitchFamily="34" charset="0"/>
              </a:rPr>
              <a:t>Anchored alignment</a:t>
            </a:r>
          </a:p>
          <a:p>
            <a:pPr>
              <a:spcBef>
                <a:spcPct val="0"/>
              </a:spcBef>
              <a:buFontTx/>
              <a:buNone/>
            </a:pPr>
            <a:r>
              <a:rPr lang="en-GB" altLang="fr-FR" sz="2400" b="1">
                <a:latin typeface="Arial" panose="020B0604020202020204" pitchFamily="34" charset="0"/>
                <a:cs typeface="Arial" panose="020B0604020202020204" pitchFamily="34" charset="0"/>
              </a:rPr>
              <a:t>Like many other genome alignment methods, Mauve uses the anchored alignment technique to rapidly align genomes. </a:t>
            </a:r>
          </a:p>
        </p:txBody>
      </p:sp>
      <p:sp>
        <p:nvSpPr>
          <p:cNvPr id="50178" name="ZoneTexte 2">
            <a:extLst>
              <a:ext uri="{FF2B5EF4-FFF2-40B4-BE49-F238E27FC236}">
                <a16:creationId xmlns:a16="http://schemas.microsoft.com/office/drawing/2014/main" id="{461D39B2-6DA8-B346-BF97-D68B394CD2F9}"/>
              </a:ext>
            </a:extLst>
          </p:cNvPr>
          <p:cNvSpPr txBox="1">
            <a:spLocks noChangeArrowheads="1"/>
          </p:cNvSpPr>
          <p:nvPr/>
        </p:nvSpPr>
        <p:spPr bwMode="auto">
          <a:xfrm>
            <a:off x="0" y="2565400"/>
            <a:ext cx="9144000"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0000FF"/>
                </a:solidFill>
                <a:latin typeface="Arial" panose="020B0604020202020204" pitchFamily="34" charset="0"/>
                <a:cs typeface="Arial" panose="020B0604020202020204" pitchFamily="34" charset="0"/>
              </a:rPr>
              <a:t>Finding anchors</a:t>
            </a:r>
          </a:p>
          <a:p>
            <a:pPr>
              <a:spcBef>
                <a:spcPct val="0"/>
              </a:spcBef>
              <a:buFontTx/>
              <a:buNone/>
            </a:pPr>
            <a:r>
              <a:rPr lang="en-GB" altLang="fr-FR" sz="2400">
                <a:latin typeface="Arial" panose="020B0604020202020204" pitchFamily="34" charset="0"/>
                <a:cs typeface="Arial" panose="020B0604020202020204" pitchFamily="34" charset="0"/>
              </a:rPr>
              <a:t>The current Mauve release uses inexact, un-gapped matches as alignment anchors.</a:t>
            </a:r>
          </a:p>
          <a:p>
            <a:pPr>
              <a:spcBef>
                <a:spcPct val="0"/>
              </a:spcBef>
              <a:buFontTx/>
              <a:buNone/>
            </a:pPr>
            <a:r>
              <a:rPr lang="en-GB" altLang="fr-FR" sz="2400">
                <a:latin typeface="Arial" panose="020B0604020202020204" pitchFamily="34" charset="0"/>
                <a:cs typeface="Arial" panose="020B0604020202020204" pitchFamily="34" charset="0"/>
              </a:rPr>
              <a:t>The inexact matches are found using a seed-and-extend method, where each seed match conforms to a pattern of matching nucleotides.</a:t>
            </a:r>
          </a:p>
        </p:txBody>
      </p:sp>
      <p:sp>
        <p:nvSpPr>
          <p:cNvPr id="50179" name="ZoneTexte 3">
            <a:extLst>
              <a:ext uri="{FF2B5EF4-FFF2-40B4-BE49-F238E27FC236}">
                <a16:creationId xmlns:a16="http://schemas.microsoft.com/office/drawing/2014/main" id="{4040B6A3-4879-7642-ACFC-B94B8AFD1880}"/>
              </a:ext>
            </a:extLst>
          </p:cNvPr>
          <p:cNvSpPr txBox="1">
            <a:spLocks noChangeArrowheads="1"/>
          </p:cNvSpPr>
          <p:nvPr/>
        </p:nvSpPr>
        <p:spPr bwMode="auto">
          <a:xfrm>
            <a:off x="0" y="5229225"/>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a:t>
            </a:r>
            <a:r>
              <a:rPr lang="en-GB" altLang="fr-FR" sz="2400">
                <a:latin typeface="Arial" panose="020B0604020202020204" pitchFamily="34" charset="0"/>
                <a:cs typeface="Arial" panose="020B0604020202020204" pitchFamily="34" charset="0"/>
              </a:rPr>
              <a:t>Mauve extends the pairwise seed matching paradigm to match multiple sequences simultaneously under the constraint that any seed must be unique in each genome.</a:t>
            </a:r>
          </a:p>
        </p:txBody>
      </p:sp>
      <p:sp>
        <p:nvSpPr>
          <p:cNvPr id="50180" name="ZoneTexte 1">
            <a:extLst>
              <a:ext uri="{FF2B5EF4-FFF2-40B4-BE49-F238E27FC236}">
                <a16:creationId xmlns:a16="http://schemas.microsoft.com/office/drawing/2014/main" id="{696F8238-14A8-F54E-A1B7-F09D15232EF5}"/>
              </a:ext>
            </a:extLst>
          </p:cNvPr>
          <p:cNvSpPr txBox="1">
            <a:spLocks noChangeArrowheads="1"/>
          </p:cNvSpPr>
          <p:nvPr/>
        </p:nvSpPr>
        <p:spPr bwMode="auto">
          <a:xfrm>
            <a:off x="0" y="0"/>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sz="3600" b="1">
                <a:solidFill>
                  <a:srgbClr val="070AF2"/>
                </a:solidFill>
                <a:latin typeface="Arial" panose="020B0604020202020204" pitchFamily="34" charset="0"/>
                <a:cs typeface="Arial" panose="020B0604020202020204" pitchFamily="34" charset="0"/>
              </a:rPr>
              <a:t>MAUVE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ZoneTexte 1">
            <a:extLst>
              <a:ext uri="{FF2B5EF4-FFF2-40B4-BE49-F238E27FC236}">
                <a16:creationId xmlns:a16="http://schemas.microsoft.com/office/drawing/2014/main" id="{B9CDB135-8F57-2346-AB96-A6C7B7DA89A3}"/>
              </a:ext>
            </a:extLst>
          </p:cNvPr>
          <p:cNvSpPr txBox="1">
            <a:spLocks noChangeArrowheads="1"/>
          </p:cNvSpPr>
          <p:nvPr/>
        </p:nvSpPr>
        <p:spPr bwMode="auto">
          <a:xfrm>
            <a:off x="0" y="765175"/>
            <a:ext cx="9144000"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0000FF"/>
                </a:solidFill>
                <a:latin typeface="Arial" panose="020B0604020202020204" pitchFamily="34" charset="0"/>
                <a:cs typeface="Arial" panose="020B0604020202020204" pitchFamily="34" charset="0"/>
              </a:rPr>
              <a:t>Selecting Locally Collinear Blocks (LCBs)</a:t>
            </a:r>
          </a:p>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 </a:t>
            </a:r>
            <a:r>
              <a:rPr lang="en-GB" altLang="fr-FR" sz="2400">
                <a:latin typeface="Arial" panose="020B0604020202020204" pitchFamily="34" charset="0"/>
                <a:cs typeface="Arial" panose="020B0604020202020204" pitchFamily="34" charset="0"/>
              </a:rPr>
              <a:t>Among the initial set of anchors identified by Mauve, some will be random matches (typically small insignificant genome rearrangements) that should not be included in the correct genome alignment.</a:t>
            </a:r>
          </a:p>
          <a:p>
            <a:pPr>
              <a:spcBef>
                <a:spcPct val="0"/>
              </a:spcBef>
              <a:buFontTx/>
              <a:buNone/>
            </a:pPr>
            <a:endParaRPr lang="en-GB" altLang="fr-FR" sz="2400">
              <a:latin typeface="Arial" panose="020B0604020202020204" pitchFamily="34" charset="0"/>
              <a:cs typeface="Arial" panose="020B0604020202020204" pitchFamily="34" charset="0"/>
            </a:endParaRPr>
          </a:p>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 </a:t>
            </a:r>
            <a:r>
              <a:rPr lang="en-GB" altLang="fr-FR" sz="2400">
                <a:latin typeface="Arial" panose="020B0604020202020204" pitchFamily="34" charset="0"/>
                <a:cs typeface="Arial" panose="020B0604020202020204" pitchFamily="34" charset="0"/>
              </a:rPr>
              <a:t>In order to identify and discard such matches, Mauve requires that each collinear region of the alignment meets a “minimum weight” criteria.</a:t>
            </a:r>
          </a:p>
          <a:p>
            <a:pPr>
              <a:spcBef>
                <a:spcPct val="0"/>
              </a:spcBef>
              <a:buFontTx/>
              <a:buNone/>
            </a:pPr>
            <a:endParaRPr lang="en-GB" altLang="fr-FR" sz="2400">
              <a:latin typeface="Arial" panose="020B0604020202020204" pitchFamily="34" charset="0"/>
              <a:cs typeface="Arial" panose="020B0604020202020204" pitchFamily="34" charset="0"/>
            </a:endParaRPr>
          </a:p>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 </a:t>
            </a:r>
            <a:r>
              <a:rPr lang="en-GB" altLang="fr-FR" sz="2400">
                <a:latin typeface="Arial" panose="020B0604020202020204" pitchFamily="34" charset="0"/>
                <a:cs typeface="Arial" panose="020B0604020202020204" pitchFamily="34" charset="0"/>
              </a:rPr>
              <a:t>The weight of an LCB is defined as the sum of the lengths of matches in that LCB. </a:t>
            </a:r>
          </a:p>
          <a:p>
            <a:pPr>
              <a:spcBef>
                <a:spcPct val="0"/>
              </a:spcBef>
              <a:buFontTx/>
              <a:buNone/>
            </a:pPr>
            <a:endParaRPr lang="en-GB" altLang="fr-FR" sz="2400">
              <a:latin typeface="Arial" panose="020B0604020202020204" pitchFamily="34" charset="0"/>
              <a:cs typeface="Arial" panose="020B0604020202020204" pitchFamily="34" charset="0"/>
            </a:endParaRPr>
          </a:p>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a:t>
            </a:r>
            <a:r>
              <a:rPr lang="en-GB" altLang="fr-FR" sz="2400">
                <a:latin typeface="Arial" panose="020B0604020202020204" pitchFamily="34" charset="0"/>
                <a:cs typeface="Arial" panose="020B0604020202020204" pitchFamily="34" charset="0"/>
              </a:rPr>
              <a:t>Mauve removes matches composing low-weight LCBs from the set of alignment anchors before completing the alignment.</a:t>
            </a:r>
          </a:p>
        </p:txBody>
      </p:sp>
      <p:sp>
        <p:nvSpPr>
          <p:cNvPr id="51202" name="ZoneTexte 3">
            <a:extLst>
              <a:ext uri="{FF2B5EF4-FFF2-40B4-BE49-F238E27FC236}">
                <a16:creationId xmlns:a16="http://schemas.microsoft.com/office/drawing/2014/main" id="{1E0BADA2-97C5-164C-BCAC-2088EAF16D91}"/>
              </a:ext>
            </a:extLst>
          </p:cNvPr>
          <p:cNvSpPr txBox="1">
            <a:spLocks noChangeArrowheads="1"/>
          </p:cNvSpPr>
          <p:nvPr/>
        </p:nvSpPr>
        <p:spPr bwMode="auto">
          <a:xfrm>
            <a:off x="0" y="0"/>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sz="3600" b="1">
                <a:solidFill>
                  <a:srgbClr val="070AF2"/>
                </a:solidFill>
                <a:latin typeface="Arial" panose="020B0604020202020204" pitchFamily="34" charset="0"/>
                <a:cs typeface="Arial" panose="020B0604020202020204" pitchFamily="34" charset="0"/>
              </a:rPr>
              <a:t>MAUVE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ZoneTexte 2">
            <a:extLst>
              <a:ext uri="{FF2B5EF4-FFF2-40B4-BE49-F238E27FC236}">
                <a16:creationId xmlns:a16="http://schemas.microsoft.com/office/drawing/2014/main" id="{4F8D0F3F-E5E4-8543-8075-117EBEF6916E}"/>
              </a:ext>
            </a:extLst>
          </p:cNvPr>
          <p:cNvSpPr txBox="1">
            <a:spLocks noChangeArrowheads="1"/>
          </p:cNvSpPr>
          <p:nvPr/>
        </p:nvSpPr>
        <p:spPr bwMode="auto">
          <a:xfrm>
            <a:off x="0" y="1484313"/>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0000FF"/>
                </a:solidFill>
                <a:latin typeface="Arial" panose="020B0604020202020204" pitchFamily="34" charset="0"/>
                <a:cs typeface="Arial" panose="020B0604020202020204" pitchFamily="34" charset="0"/>
              </a:rPr>
              <a:t>Finishing the alignment</a:t>
            </a:r>
          </a:p>
          <a:p>
            <a:pPr>
              <a:spcBef>
                <a:spcPct val="0"/>
              </a:spcBef>
              <a:buFontTx/>
              <a:buNone/>
            </a:pPr>
            <a:r>
              <a:rPr lang="en-GB" altLang="fr-FR" sz="2400">
                <a:latin typeface="Arial" panose="020B0604020202020204" pitchFamily="34" charset="0"/>
                <a:cs typeface="Arial" panose="020B0604020202020204" pitchFamily="34" charset="0"/>
              </a:rPr>
              <a:t>Once a set of alignment anchors that define Locally Collinear Blocks have been determined, Mauve completes a gapped global alignment of each LCB.</a:t>
            </a:r>
          </a:p>
          <a:p>
            <a:pPr>
              <a:spcBef>
                <a:spcPct val="0"/>
              </a:spcBef>
              <a:buFontTx/>
              <a:buNone/>
            </a:pPr>
            <a:r>
              <a:rPr lang="en-GB" altLang="fr-FR" sz="2400">
                <a:latin typeface="Arial" panose="020B0604020202020204" pitchFamily="34" charset="0"/>
                <a:cs typeface="Arial" panose="020B0604020202020204" pitchFamily="34" charset="0"/>
              </a:rPr>
              <a:t>Mauve applies the ClustalW or MUSCLE progressive global alignment algorithms to each LCB.</a:t>
            </a:r>
          </a:p>
        </p:txBody>
      </p:sp>
      <p:sp>
        <p:nvSpPr>
          <p:cNvPr id="52226" name="ZoneTexte 3">
            <a:extLst>
              <a:ext uri="{FF2B5EF4-FFF2-40B4-BE49-F238E27FC236}">
                <a16:creationId xmlns:a16="http://schemas.microsoft.com/office/drawing/2014/main" id="{61D95043-7ED7-9D4E-9ABA-718C9D9FFC63}"/>
              </a:ext>
            </a:extLst>
          </p:cNvPr>
          <p:cNvSpPr txBox="1">
            <a:spLocks noChangeArrowheads="1"/>
          </p:cNvSpPr>
          <p:nvPr/>
        </p:nvSpPr>
        <p:spPr bwMode="auto">
          <a:xfrm>
            <a:off x="0" y="0"/>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sz="3600" b="1">
                <a:solidFill>
                  <a:srgbClr val="070AF2"/>
                </a:solidFill>
                <a:latin typeface="Arial" panose="020B0604020202020204" pitchFamily="34" charset="0"/>
                <a:cs typeface="Arial" panose="020B0604020202020204" pitchFamily="34" charset="0"/>
              </a:rPr>
              <a:t>MAUVE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32335FD4-E731-6249-BC4E-0D99A98A95EA}"/>
              </a:ext>
            </a:extLst>
          </p:cNvPr>
          <p:cNvSpPr txBox="1">
            <a:spLocks noChangeArrowheads="1"/>
          </p:cNvSpPr>
          <p:nvPr/>
        </p:nvSpPr>
        <p:spPr bwMode="auto">
          <a:xfrm>
            <a:off x="0" y="1143000"/>
            <a:ext cx="9144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defRPr/>
            </a:pPr>
            <a:r>
              <a:rPr lang="fr-FR" altLang="fr-FR" sz="2400" b="1">
                <a:solidFill>
                  <a:srgbClr val="FF0000"/>
                </a:solidFill>
                <a:latin typeface="Arial" panose="020B0604020202020204" pitchFamily="34" charset="0"/>
                <a:cs typeface="Arial" panose="020B0604020202020204" pitchFamily="34" charset="0"/>
              </a:rPr>
              <a:t>•</a:t>
            </a:r>
            <a:r>
              <a:rPr lang="fr-FR" altLang="fr-FR" sz="2400" b="1">
                <a:solidFill>
                  <a:srgbClr val="0000FF"/>
                </a:solidFill>
                <a:latin typeface="Arial" panose="020B0604020202020204" pitchFamily="34" charset="0"/>
                <a:cs typeface="Arial" panose="020B0604020202020204" pitchFamily="34" charset="0"/>
              </a:rPr>
              <a:t> BLASTZ :</a:t>
            </a:r>
          </a:p>
          <a:p>
            <a:pPr>
              <a:spcBef>
                <a:spcPct val="0"/>
              </a:spcBef>
              <a:buFontTx/>
              <a:buNone/>
              <a:defRPr/>
            </a:pPr>
            <a:r>
              <a:rPr lang="en-GB" altLang="fr-FR" sz="2400">
                <a:solidFill>
                  <a:srgbClr val="070AF2"/>
                </a:solidFill>
                <a:latin typeface="Arial" panose="020B0604020202020204" pitchFamily="34" charset="0"/>
                <a:cs typeface="Arial" panose="020B0604020202020204" pitchFamily="34" charset="0"/>
              </a:rPr>
              <a:t>http://genomewiki.ucsc.edu/index.php/Blastz</a:t>
            </a:r>
          </a:p>
        </p:txBody>
      </p:sp>
      <p:sp>
        <p:nvSpPr>
          <p:cNvPr id="53250" name="Text Box 3">
            <a:extLst>
              <a:ext uri="{FF2B5EF4-FFF2-40B4-BE49-F238E27FC236}">
                <a16:creationId xmlns:a16="http://schemas.microsoft.com/office/drawing/2014/main" id="{37D7B55C-8FE2-F643-B4EC-94748404C087}"/>
              </a:ext>
            </a:extLst>
          </p:cNvPr>
          <p:cNvSpPr txBox="1">
            <a:spLocks noChangeArrowheads="1"/>
          </p:cNvSpPr>
          <p:nvPr/>
        </p:nvSpPr>
        <p:spPr bwMode="auto">
          <a:xfrm>
            <a:off x="-36513" y="-26988"/>
            <a:ext cx="9180513" cy="584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b="1">
                <a:solidFill>
                  <a:srgbClr val="0000FF"/>
                </a:solidFill>
                <a:latin typeface="Arial" panose="020B0604020202020204" pitchFamily="34" charset="0"/>
                <a:cs typeface="Arial" panose="020B0604020202020204" pitchFamily="34" charset="0"/>
              </a:rPr>
              <a:t>Pair-wise genome sequence alignment</a:t>
            </a:r>
            <a:endParaRPr lang="en-GB" altLang="fr-FR" sz="2400" b="1">
              <a:solidFill>
                <a:srgbClr val="0000FF"/>
              </a:solidFill>
              <a:latin typeface="Arial" panose="020B0604020202020204" pitchFamily="34" charset="0"/>
              <a:cs typeface="Arial" panose="020B0604020202020204" pitchFamily="34" charset="0"/>
            </a:endParaRPr>
          </a:p>
        </p:txBody>
      </p:sp>
      <p:sp>
        <p:nvSpPr>
          <p:cNvPr id="53251" name="ZoneTexte 1">
            <a:extLst>
              <a:ext uri="{FF2B5EF4-FFF2-40B4-BE49-F238E27FC236}">
                <a16:creationId xmlns:a16="http://schemas.microsoft.com/office/drawing/2014/main" id="{7A39C170-124C-3B4B-A638-B7D27157C345}"/>
              </a:ext>
            </a:extLst>
          </p:cNvPr>
          <p:cNvSpPr txBox="1">
            <a:spLocks noChangeArrowheads="1"/>
          </p:cNvSpPr>
          <p:nvPr/>
        </p:nvSpPr>
        <p:spPr bwMode="auto">
          <a:xfrm>
            <a:off x="0" y="2133600"/>
            <a:ext cx="903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latin typeface="Arial" panose="020B0604020202020204" pitchFamily="34" charset="0"/>
                <a:cs typeface="Arial" panose="020B0604020202020204" pitchFamily="34" charset="0"/>
              </a:rPr>
              <a:t>blastz is an improvement of gapped blastn program:</a:t>
            </a:r>
          </a:p>
        </p:txBody>
      </p:sp>
      <p:sp>
        <p:nvSpPr>
          <p:cNvPr id="53252" name="ZoneTexte 3">
            <a:extLst>
              <a:ext uri="{FF2B5EF4-FFF2-40B4-BE49-F238E27FC236}">
                <a16:creationId xmlns:a16="http://schemas.microsoft.com/office/drawing/2014/main" id="{C8BF4BEA-4C3B-3F43-A235-E71FF197158A}"/>
              </a:ext>
            </a:extLst>
          </p:cNvPr>
          <p:cNvSpPr txBox="1">
            <a:spLocks noChangeArrowheads="1"/>
          </p:cNvSpPr>
          <p:nvPr/>
        </p:nvSpPr>
        <p:spPr bwMode="auto">
          <a:xfrm>
            <a:off x="0" y="5272088"/>
            <a:ext cx="903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latin typeface="Arial" panose="020B0604020202020204" pitchFamily="34" charset="0"/>
                <a:cs typeface="Arial" panose="020B0604020202020204" pitchFamily="34" charset="0"/>
              </a:rPr>
              <a:t>blastz was used to align human-mouse genomes.</a:t>
            </a:r>
          </a:p>
        </p:txBody>
      </p:sp>
      <p:sp>
        <p:nvSpPr>
          <p:cNvPr id="53253" name="ZoneTexte 5">
            <a:extLst>
              <a:ext uri="{FF2B5EF4-FFF2-40B4-BE49-F238E27FC236}">
                <a16:creationId xmlns:a16="http://schemas.microsoft.com/office/drawing/2014/main" id="{A58832DF-4ACB-1E42-AEF5-4D7193535FAF}"/>
              </a:ext>
            </a:extLst>
          </p:cNvPr>
          <p:cNvSpPr txBox="1">
            <a:spLocks noChangeArrowheads="1"/>
          </p:cNvSpPr>
          <p:nvPr/>
        </p:nvSpPr>
        <p:spPr bwMode="auto">
          <a:xfrm>
            <a:off x="0" y="2930525"/>
            <a:ext cx="90900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Find short exact matches,</a:t>
            </a:r>
          </a:p>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Determine ungapped extensions of the exact matches, </a:t>
            </a:r>
          </a:p>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For sufficiently high-scoring ungapped matches, compute alignments allowing for gaps. </a:t>
            </a:r>
          </a:p>
        </p:txBody>
      </p:sp>
      <p:sp>
        <p:nvSpPr>
          <p:cNvPr id="53254" name="ZoneTexte 6">
            <a:extLst>
              <a:ext uri="{FF2B5EF4-FFF2-40B4-BE49-F238E27FC236}">
                <a16:creationId xmlns:a16="http://schemas.microsoft.com/office/drawing/2014/main" id="{2D57EA72-C487-5C4E-9469-73181635CE26}"/>
              </a:ext>
            </a:extLst>
          </p:cNvPr>
          <p:cNvSpPr txBox="1">
            <a:spLocks noChangeArrowheads="1"/>
          </p:cNvSpPr>
          <p:nvPr/>
        </p:nvSpPr>
        <p:spPr bwMode="auto">
          <a:xfrm>
            <a:off x="0" y="6516688"/>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1800" b="1">
                <a:solidFill>
                  <a:srgbClr val="070AF2"/>
                </a:solidFill>
                <a:latin typeface="Arial" panose="020B0604020202020204" pitchFamily="34" charset="0"/>
                <a:cs typeface="Arial" panose="020B0604020202020204" pitchFamily="34" charset="0"/>
              </a:rPr>
              <a:t>Chiaromonte et al. (2002).</a:t>
            </a:r>
            <a:endParaRPr lang="en-GB" altLang="fr-FR" sz="1800" b="1">
              <a:solidFill>
                <a:srgbClr val="070AF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17689EB5-0EDB-334F-8F87-597D036C0766}"/>
              </a:ext>
            </a:extLst>
          </p:cNvPr>
          <p:cNvSpPr txBox="1">
            <a:spLocks noChangeArrowheads="1"/>
          </p:cNvSpPr>
          <p:nvPr/>
        </p:nvSpPr>
        <p:spPr bwMode="auto">
          <a:xfrm>
            <a:off x="0" y="60325"/>
            <a:ext cx="5281613" cy="55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defRPr/>
            </a:pPr>
            <a:r>
              <a:rPr lang="en-GB" altLang="fr-FR" b="1" i="1">
                <a:solidFill>
                  <a:srgbClr val="0000FF"/>
                </a:solidFill>
                <a:latin typeface="Arial" panose="020B0604020202020204" pitchFamily="34" charset="0"/>
                <a:cs typeface="Arial" panose="020B0604020202020204" pitchFamily="34" charset="0"/>
              </a:rPr>
              <a:t>Genome aligners</a:t>
            </a:r>
          </a:p>
          <a:p>
            <a:pPr>
              <a:spcBef>
                <a:spcPct val="0"/>
              </a:spcBef>
              <a:buFontTx/>
              <a:buNone/>
              <a:defRPr/>
            </a:pPr>
            <a:endParaRPr lang="en-GB" altLang="fr-FR" sz="2000" b="1">
              <a:solidFill>
                <a:srgbClr val="000000"/>
              </a:solidFill>
            </a:endParaRP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AVID: </a:t>
            </a:r>
            <a:r>
              <a:rPr lang="en-GB" altLang="fr-FR" sz="1400" b="1">
                <a:solidFill>
                  <a:srgbClr val="CC0033"/>
                </a:solidFill>
                <a:latin typeface="Arial" panose="020B0604020202020204" pitchFamily="34" charset="0"/>
                <a:cs typeface="Arial" panose="020B0604020202020204" pitchFamily="34" charset="0"/>
              </a:rPr>
              <a:t>http://www-gsd.lbl.gov/vista/details_avid.htm</a:t>
            </a:r>
            <a:r>
              <a:rPr lang="en-GB" altLang="fr-FR" sz="1400" b="1">
                <a:solidFill>
                  <a:srgbClr val="000000"/>
                </a:solidFill>
                <a:latin typeface="Arial" panose="020B0604020202020204" pitchFamily="34" charset="0"/>
                <a:cs typeface="Arial" panose="020B0604020202020204" pitchFamily="34" charset="0"/>
              </a:rPr>
              <a:t> </a:t>
            </a: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BLASTZ: </a:t>
            </a:r>
            <a:r>
              <a:rPr lang="en-GB" altLang="fr-FR" sz="2000" b="1">
                <a:solidFill>
                  <a:srgbClr val="CC0033"/>
                </a:solidFill>
                <a:latin typeface="Arial" panose="020B0604020202020204" pitchFamily="34" charset="0"/>
                <a:cs typeface="Arial" panose="020B0604020202020204" pitchFamily="34" charset="0"/>
              </a:rPr>
              <a:t>http://bio.cse.psu.edu</a:t>
            </a:r>
            <a:r>
              <a:rPr lang="en-GB" altLang="fr-FR" sz="2000" b="1">
                <a:solidFill>
                  <a:srgbClr val="000000"/>
                </a:solidFill>
                <a:latin typeface="Arial" panose="020B0604020202020204" pitchFamily="34" charset="0"/>
                <a:cs typeface="Arial" panose="020B0604020202020204" pitchFamily="34" charset="0"/>
              </a:rPr>
              <a:t> </a:t>
            </a: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BLAT: </a:t>
            </a:r>
            <a:r>
              <a:rPr lang="en-GB" altLang="fr-FR" sz="2000" b="1">
                <a:solidFill>
                  <a:srgbClr val="CC0033"/>
                </a:solidFill>
                <a:latin typeface="Arial" panose="020B0604020202020204" pitchFamily="34" charset="0"/>
                <a:cs typeface="Arial" panose="020B0604020202020204" pitchFamily="34" charset="0"/>
              </a:rPr>
              <a:t>http://genome.ucsc.edu</a:t>
            </a:r>
            <a:r>
              <a:rPr lang="en-GB" altLang="fr-FR" sz="2000" b="1">
                <a:solidFill>
                  <a:srgbClr val="000000"/>
                </a:solidFill>
                <a:latin typeface="Arial" panose="020B0604020202020204" pitchFamily="34" charset="0"/>
                <a:cs typeface="Arial" panose="020B0604020202020204" pitchFamily="34" charset="0"/>
              </a:rPr>
              <a:t> </a:t>
            </a: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Exonerate: </a:t>
            </a:r>
            <a:r>
              <a:rPr lang="en-GB" altLang="fr-FR" sz="1600" b="1">
                <a:solidFill>
                  <a:srgbClr val="CC0033"/>
                </a:solidFill>
                <a:latin typeface="Arial" panose="020B0604020202020204" pitchFamily="34" charset="0"/>
                <a:cs typeface="Arial" panose="020B0604020202020204" pitchFamily="34" charset="0"/>
              </a:rPr>
              <a:t>http://www.ensembl.org/Docs/wiki/html/EnsemblDocs/Exonerate.html </a:t>
            </a:r>
            <a:endParaRPr lang="en-GB" altLang="fr-FR" sz="1600" b="1">
              <a:solidFill>
                <a:srgbClr val="000000"/>
              </a:solidFill>
              <a:latin typeface="Arial" panose="020B0604020202020204" pitchFamily="34" charset="0"/>
              <a:cs typeface="Arial" panose="020B0604020202020204" pitchFamily="34" charset="0"/>
            </a:endParaRP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GLASS: </a:t>
            </a:r>
            <a:r>
              <a:rPr lang="en-GB" altLang="fr-FR" sz="2000" b="1">
                <a:solidFill>
                  <a:srgbClr val="CC0033"/>
                </a:solidFill>
                <a:latin typeface="Arial" panose="020B0604020202020204" pitchFamily="34" charset="0"/>
                <a:cs typeface="Arial" panose="020B0604020202020204" pitchFamily="34" charset="0"/>
              </a:rPr>
              <a:t>http://crossspecies.lcs.mit.edu</a:t>
            </a:r>
            <a:r>
              <a:rPr lang="en-GB" altLang="fr-FR" sz="2000" b="1">
                <a:solidFill>
                  <a:srgbClr val="000000"/>
                </a:solidFill>
                <a:latin typeface="Arial" panose="020B0604020202020204" pitchFamily="34" charset="0"/>
                <a:cs typeface="Arial" panose="020B0604020202020204" pitchFamily="34" charset="0"/>
              </a:rPr>
              <a:t> </a:t>
            </a: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LAGAN/MLAGAN: </a:t>
            </a:r>
            <a:r>
              <a:rPr lang="en-GB" altLang="fr-FR" sz="1600" b="1">
                <a:solidFill>
                  <a:srgbClr val="CC0033"/>
                </a:solidFill>
                <a:latin typeface="Arial" panose="020B0604020202020204" pitchFamily="34" charset="0"/>
                <a:cs typeface="Arial" panose="020B0604020202020204" pitchFamily="34" charset="0"/>
              </a:rPr>
              <a:t>http://lagan.stanford.edu</a:t>
            </a:r>
            <a:r>
              <a:rPr lang="en-GB" altLang="fr-FR" sz="1600" b="1">
                <a:solidFill>
                  <a:srgbClr val="000000"/>
                </a:solidFill>
                <a:latin typeface="Arial" panose="020B0604020202020204" pitchFamily="34" charset="0"/>
                <a:cs typeface="Arial" panose="020B0604020202020204" pitchFamily="34" charset="0"/>
              </a:rPr>
              <a:t> </a:t>
            </a: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MegaBLAST: </a:t>
            </a:r>
            <a:r>
              <a:rPr lang="en-GB" altLang="fr-FR" sz="1800" b="1">
                <a:solidFill>
                  <a:srgbClr val="CC0033"/>
                </a:solidFill>
                <a:latin typeface="Arial" panose="020B0604020202020204" pitchFamily="34" charset="0"/>
                <a:cs typeface="Arial" panose="020B0604020202020204" pitchFamily="34" charset="0"/>
              </a:rPr>
              <a:t>http://www.ncbi.nih.gov/blast/tracemb.html</a:t>
            </a:r>
            <a:r>
              <a:rPr lang="en-GB" altLang="fr-FR" sz="1800" b="1">
                <a:solidFill>
                  <a:srgbClr val="000000"/>
                </a:solidFill>
                <a:latin typeface="Arial" panose="020B0604020202020204" pitchFamily="34" charset="0"/>
                <a:cs typeface="Arial" panose="020B0604020202020204" pitchFamily="34" charset="0"/>
              </a:rPr>
              <a:t> </a:t>
            </a: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MUMmer: </a:t>
            </a:r>
            <a:r>
              <a:rPr lang="en-GB" altLang="fr-FR" sz="2000" b="1">
                <a:solidFill>
                  <a:srgbClr val="CC0033"/>
                </a:solidFill>
                <a:latin typeface="Arial" panose="020B0604020202020204" pitchFamily="34" charset="0"/>
                <a:cs typeface="Arial" panose="020B0604020202020204" pitchFamily="34" charset="0"/>
              </a:rPr>
              <a:t>http://www.tigr.org/software/mummer</a:t>
            </a:r>
            <a:r>
              <a:rPr lang="en-GB" altLang="fr-FR" sz="2000" b="1">
                <a:solidFill>
                  <a:srgbClr val="000000"/>
                </a:solidFill>
                <a:latin typeface="Arial" panose="020B0604020202020204" pitchFamily="34" charset="0"/>
                <a:cs typeface="Arial" panose="020B0604020202020204" pitchFamily="34" charset="0"/>
              </a:rPr>
              <a:t> </a:t>
            </a: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PatternHunter: </a:t>
            </a:r>
            <a:r>
              <a:rPr lang="en-GB" altLang="fr-FR" sz="1400" b="1">
                <a:solidFill>
                  <a:srgbClr val="CC0033"/>
                </a:solidFill>
                <a:latin typeface="Arial" panose="020B0604020202020204" pitchFamily="34" charset="0"/>
                <a:cs typeface="Arial" panose="020B0604020202020204" pitchFamily="34" charset="0"/>
              </a:rPr>
              <a:t>http://www.bioinformaticssolutions.com/products/ph.php</a:t>
            </a:r>
            <a:r>
              <a:rPr lang="en-GB" altLang="fr-FR" sz="1400" b="1">
                <a:solidFill>
                  <a:srgbClr val="000000"/>
                </a:solidFill>
                <a:latin typeface="Arial" panose="020B0604020202020204" pitchFamily="34" charset="0"/>
                <a:cs typeface="Arial" panose="020B0604020202020204" pitchFamily="34" charset="0"/>
              </a:rPr>
              <a:t> </a:t>
            </a:r>
          </a:p>
          <a:p>
            <a:pPr>
              <a:spcBef>
                <a:spcPct val="0"/>
              </a:spcBef>
              <a:buFontTx/>
              <a:buNone/>
              <a:defRPr/>
            </a:pPr>
            <a:r>
              <a:rPr lang="en-GB" altLang="fr-FR" sz="2000" b="1">
                <a:solidFill>
                  <a:srgbClr val="000000"/>
                </a:solidFill>
                <a:latin typeface="Arial" panose="020B0604020202020204" pitchFamily="34" charset="0"/>
                <a:cs typeface="Arial" panose="020B0604020202020204" pitchFamily="34" charset="0"/>
              </a:rPr>
              <a:t>WABA: </a:t>
            </a:r>
            <a:r>
              <a:rPr lang="en-GB" altLang="fr-FR" sz="1600" b="1">
                <a:solidFill>
                  <a:srgbClr val="CC0033"/>
                </a:solidFill>
                <a:latin typeface="Arial" panose="020B0604020202020204" pitchFamily="34" charset="0"/>
                <a:cs typeface="Arial" panose="020B0604020202020204" pitchFamily="34" charset="0"/>
              </a:rPr>
              <a:t>http://www.cse.ucsc.edu/~kent/xenoAli/index.html</a:t>
            </a:r>
            <a:endParaRPr lang="en-GB" altLang="fr-FR" sz="1600" b="1">
              <a:solidFill>
                <a:srgbClr val="000000"/>
              </a:solidFill>
              <a:latin typeface="Arial" panose="020B0604020202020204" pitchFamily="34" charset="0"/>
              <a:cs typeface="Arial" panose="020B0604020202020204" pitchFamily="34" charset="0"/>
            </a:endParaRPr>
          </a:p>
        </p:txBody>
      </p:sp>
      <p:sp>
        <p:nvSpPr>
          <p:cNvPr id="15363" name="Text Box 3">
            <a:extLst>
              <a:ext uri="{FF2B5EF4-FFF2-40B4-BE49-F238E27FC236}">
                <a16:creationId xmlns:a16="http://schemas.microsoft.com/office/drawing/2014/main" id="{38D20844-2097-C347-BBE2-EB090AA3F22B}"/>
              </a:ext>
            </a:extLst>
          </p:cNvPr>
          <p:cNvSpPr txBox="1">
            <a:spLocks noChangeArrowheads="1"/>
          </p:cNvSpPr>
          <p:nvPr/>
        </p:nvSpPr>
        <p:spPr bwMode="auto">
          <a:xfrm>
            <a:off x="5281613" y="1195388"/>
            <a:ext cx="4114800" cy="378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defRPr/>
            </a:pPr>
            <a:r>
              <a:rPr lang="en-GB" altLang="fr-FR" b="1" i="1">
                <a:solidFill>
                  <a:srgbClr val="0000FF"/>
                </a:solidFill>
                <a:latin typeface="Arial" panose="020B0604020202020204" pitchFamily="34" charset="0"/>
                <a:cs typeface="Arial" panose="020B0604020202020204" pitchFamily="34" charset="0"/>
              </a:rPr>
              <a:t>Whole-genome alignments in genome browser</a:t>
            </a:r>
            <a:endParaRPr lang="en-GB" altLang="fr-FR" b="1">
              <a:solidFill>
                <a:srgbClr val="0000FF"/>
              </a:solidFill>
              <a:latin typeface="Arial" panose="020B0604020202020204" pitchFamily="34" charset="0"/>
              <a:cs typeface="Arial" panose="020B0604020202020204" pitchFamily="34" charset="0"/>
            </a:endParaRPr>
          </a:p>
          <a:p>
            <a:pPr>
              <a:spcBef>
                <a:spcPct val="0"/>
              </a:spcBef>
              <a:buFontTx/>
              <a:buNone/>
              <a:defRPr/>
            </a:pPr>
            <a:endParaRPr lang="en-GB" altLang="fr-FR" sz="1600" b="1">
              <a:solidFill>
                <a:srgbClr val="000000"/>
              </a:solidFill>
            </a:endParaRPr>
          </a:p>
          <a:p>
            <a:pPr>
              <a:spcBef>
                <a:spcPct val="0"/>
              </a:spcBef>
              <a:buFontTx/>
              <a:buNone/>
              <a:defRPr/>
            </a:pPr>
            <a:r>
              <a:rPr lang="en-GB" altLang="fr-FR" sz="1600" b="1">
                <a:solidFill>
                  <a:srgbClr val="000000"/>
                </a:solidFill>
              </a:rPr>
              <a:t>ECR browser: </a:t>
            </a:r>
            <a:r>
              <a:rPr lang="en-GB" altLang="fr-FR" sz="1600" b="1">
                <a:solidFill>
                  <a:srgbClr val="CC0033"/>
                </a:solidFill>
              </a:rPr>
              <a:t>http://nemo.lbl.gov/ecrBrowser</a:t>
            </a:r>
            <a:r>
              <a:rPr lang="en-GB" altLang="fr-FR" sz="1600" b="1">
                <a:solidFill>
                  <a:srgbClr val="000000"/>
                </a:solidFill>
              </a:rPr>
              <a:t> </a:t>
            </a:r>
          </a:p>
          <a:p>
            <a:pPr>
              <a:spcBef>
                <a:spcPct val="0"/>
              </a:spcBef>
              <a:buFontTx/>
              <a:buNone/>
              <a:defRPr/>
            </a:pPr>
            <a:r>
              <a:rPr lang="en-GB" altLang="fr-FR" sz="1600" b="1">
                <a:solidFill>
                  <a:srgbClr val="000000"/>
                </a:solidFill>
              </a:rPr>
              <a:t>Ensembl:</a:t>
            </a:r>
            <a:r>
              <a:rPr lang="en-GB" altLang="fr-FR" sz="1600" b="1">
                <a:solidFill>
                  <a:srgbClr val="CC0033"/>
                </a:solidFill>
              </a:rPr>
              <a:t>http://www.ensembl.org</a:t>
            </a:r>
            <a:r>
              <a:rPr lang="en-GB" altLang="fr-FR" sz="1600" b="1">
                <a:solidFill>
                  <a:srgbClr val="000000"/>
                </a:solidFill>
              </a:rPr>
              <a:t> </a:t>
            </a:r>
          </a:p>
          <a:p>
            <a:pPr>
              <a:spcBef>
                <a:spcPct val="0"/>
              </a:spcBef>
              <a:buFontTx/>
              <a:buNone/>
              <a:defRPr/>
            </a:pPr>
            <a:r>
              <a:rPr lang="en-GB" altLang="fr-FR" sz="1600" b="1">
                <a:solidFill>
                  <a:srgbClr val="000000"/>
                </a:solidFill>
              </a:rPr>
              <a:t>UCSC:</a:t>
            </a:r>
            <a:r>
              <a:rPr lang="en-GB" altLang="fr-FR" sz="1600" b="1">
                <a:solidFill>
                  <a:srgbClr val="CC0033"/>
                </a:solidFill>
              </a:rPr>
              <a:t>http://genome.ucsc.edu</a:t>
            </a:r>
            <a:r>
              <a:rPr lang="en-GB" altLang="fr-FR" sz="1600" b="1">
                <a:solidFill>
                  <a:srgbClr val="000000"/>
                </a:solidFill>
              </a:rPr>
              <a:t> </a:t>
            </a:r>
          </a:p>
          <a:p>
            <a:pPr>
              <a:spcBef>
                <a:spcPct val="0"/>
              </a:spcBef>
              <a:buFontTx/>
              <a:buNone/>
              <a:defRPr/>
            </a:pPr>
            <a:r>
              <a:rPr lang="en-GB" altLang="fr-FR" sz="1600" b="1">
                <a:solidFill>
                  <a:srgbClr val="000000"/>
                </a:solidFill>
              </a:rPr>
              <a:t>Pipmaker (pdf output only):</a:t>
            </a:r>
          </a:p>
          <a:p>
            <a:pPr>
              <a:spcBef>
                <a:spcPct val="0"/>
              </a:spcBef>
              <a:buFontTx/>
              <a:buNone/>
              <a:defRPr/>
            </a:pPr>
            <a:r>
              <a:rPr lang="en-GB" altLang="fr-FR" sz="1600" b="1">
                <a:solidFill>
                  <a:srgbClr val="CC0033"/>
                </a:solidFill>
              </a:rPr>
              <a:t>http://bio.cse.psu.edu/pipmaker</a:t>
            </a:r>
            <a:r>
              <a:rPr lang="en-GB" altLang="fr-FR" sz="1600" b="1">
                <a:solidFill>
                  <a:srgbClr val="000000"/>
                </a:solidFill>
              </a:rPr>
              <a:t> </a:t>
            </a:r>
          </a:p>
          <a:p>
            <a:pPr>
              <a:spcBef>
                <a:spcPct val="0"/>
              </a:spcBef>
              <a:buFontTx/>
              <a:buNone/>
              <a:defRPr/>
            </a:pPr>
            <a:r>
              <a:rPr lang="en-GB" altLang="fr-FR" sz="1600" b="1">
                <a:solidFill>
                  <a:srgbClr val="000000"/>
                </a:solidFill>
              </a:rPr>
              <a:t>VISTA-based: </a:t>
            </a:r>
            <a:r>
              <a:rPr lang="en-GB" altLang="fr-FR" sz="1600" b="1">
                <a:solidFill>
                  <a:srgbClr val="CC0033"/>
                </a:solidFill>
              </a:rPr>
              <a:t>http://pipeline.lbl.gov</a:t>
            </a:r>
            <a:r>
              <a:rPr lang="en-GB" altLang="fr-FR" sz="1600" b="1">
                <a:solidFill>
                  <a:srgbClr val="000000"/>
                </a:solidFill>
              </a:rPr>
              <a:t> </a:t>
            </a:r>
          </a:p>
          <a:p>
            <a:pPr>
              <a:spcBef>
                <a:spcPct val="0"/>
              </a:spcBef>
              <a:buFontTx/>
              <a:buNone/>
              <a:defRPr/>
            </a:pPr>
            <a:r>
              <a:rPr lang="en-GB" altLang="fr-FR" sz="1600" b="1">
                <a:solidFill>
                  <a:srgbClr val="000000"/>
                </a:solidFill>
              </a:rPr>
              <a:t>WormBase: </a:t>
            </a:r>
            <a:r>
              <a:rPr lang="en-GB" altLang="fr-FR" sz="1600" b="1">
                <a:solidFill>
                  <a:srgbClr val="CC0033"/>
                </a:solidFill>
              </a:rPr>
              <a:t>http://www.wormbase.org</a:t>
            </a:r>
            <a:endParaRPr lang="en-GB" altLang="fr-FR" sz="1600" b="1">
              <a:solidFill>
                <a:srgbClr val="000000"/>
              </a:solidFill>
            </a:endParaRPr>
          </a:p>
        </p:txBody>
      </p:sp>
      <p:sp>
        <p:nvSpPr>
          <p:cNvPr id="55299" name="ZoneTexte 1">
            <a:extLst>
              <a:ext uri="{FF2B5EF4-FFF2-40B4-BE49-F238E27FC236}">
                <a16:creationId xmlns:a16="http://schemas.microsoft.com/office/drawing/2014/main" id="{C4919C1E-9606-9949-B7EC-15B9E8E27659}"/>
              </a:ext>
            </a:extLst>
          </p:cNvPr>
          <p:cNvSpPr txBox="1">
            <a:spLocks noChangeArrowheads="1"/>
          </p:cNvSpPr>
          <p:nvPr/>
        </p:nvSpPr>
        <p:spPr bwMode="auto">
          <a:xfrm>
            <a:off x="0" y="6492875"/>
            <a:ext cx="896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1400" b="1">
                <a:solidFill>
                  <a:srgbClr val="0000FF"/>
                </a:solidFill>
                <a:latin typeface="Arial" panose="020B0604020202020204" pitchFamily="34" charset="0"/>
                <a:cs typeface="Arial" panose="020B0604020202020204" pitchFamily="34" charset="0"/>
              </a:rPr>
              <a:t>Abel Ureta-Vidal, Laurence Ettwiller &amp; Ewan Birney (2003) </a:t>
            </a:r>
            <a:r>
              <a:rPr lang="en-GB" altLang="fr-FR" sz="1400" b="1" i="1">
                <a:solidFill>
                  <a:srgbClr val="0000FF"/>
                </a:solidFill>
                <a:latin typeface="Arial" panose="020B0604020202020204" pitchFamily="34" charset="0"/>
                <a:cs typeface="Arial" panose="020B0604020202020204" pitchFamily="34" charset="0"/>
              </a:rPr>
              <a:t>Nature review. </a:t>
            </a:r>
            <a:r>
              <a:rPr lang="en-GB" altLang="fr-FR" sz="1400" b="1">
                <a:solidFill>
                  <a:srgbClr val="0000FF"/>
                </a:solidFill>
                <a:latin typeface="Arial" panose="020B0604020202020204" pitchFamily="34" charset="0"/>
                <a:cs typeface="Arial" panose="020B0604020202020204" pitchFamily="34" charset="0"/>
              </a:rPr>
              <a:t>4, 251-262.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3419A6C3-4725-4141-BC6D-1465305C4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869950"/>
            <a:ext cx="7620000" cy="433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387" name="Text Box 3">
            <a:extLst>
              <a:ext uri="{FF2B5EF4-FFF2-40B4-BE49-F238E27FC236}">
                <a16:creationId xmlns:a16="http://schemas.microsoft.com/office/drawing/2014/main" id="{BCBC19FF-5206-F64D-A88E-3A5E568D2C76}"/>
              </a:ext>
            </a:extLst>
          </p:cNvPr>
          <p:cNvSpPr txBox="1">
            <a:spLocks noChangeArrowheads="1"/>
          </p:cNvSpPr>
          <p:nvPr/>
        </p:nvSpPr>
        <p:spPr bwMode="auto">
          <a:xfrm>
            <a:off x="0" y="5200650"/>
            <a:ext cx="91440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1400" b="1">
                <a:solidFill>
                  <a:srgbClr val="000000"/>
                </a:solidFill>
                <a:latin typeface="Times" charset="0"/>
              </a:rPr>
              <a:t>Dynamic programming (DP) is a method for breaking down the alignment of sequences into small parts, which considers all the possible changes in moving from one pair of characters in the alignment to the next. It is comparable to moving across a </a:t>
            </a:r>
            <a:r>
              <a:rPr lang="en-GB" altLang="x-none" sz="1400" b="1">
                <a:solidFill>
                  <a:srgbClr val="CC0033"/>
                </a:solidFill>
                <a:latin typeface="Times" charset="0"/>
              </a:rPr>
              <a:t>DOT PLOT MATRIX</a:t>
            </a:r>
            <a:r>
              <a:rPr lang="en-GB" altLang="x-none" sz="1400" b="1">
                <a:solidFill>
                  <a:srgbClr val="000000"/>
                </a:solidFill>
                <a:latin typeface="Times" charset="0"/>
              </a:rPr>
              <a:t> and keeping track of all the matching pairs, adding up those pairs that are found along a diagonal and making a subtraction when insertions are necessary to maintain an alignment. In this simple example, a match is scored as 1, a mismatch is scored as -1 and an insertion/deletion gap penalty is scored as</a:t>
            </a:r>
          </a:p>
          <a:p>
            <a:pPr>
              <a:defRPr/>
            </a:pPr>
            <a:r>
              <a:rPr lang="en-GB" altLang="x-none" sz="1400" b="1">
                <a:solidFill>
                  <a:srgbClr val="000000"/>
                </a:solidFill>
                <a:latin typeface="Times" charset="0"/>
              </a:rPr>
              <a:t> -1. Alignments are easily produced by finding the highest score, then tracing back through the matrix that has previously been defined.</a:t>
            </a:r>
            <a:endParaRPr lang="en-GB" altLang="x-none">
              <a:latin typeface="Times" charset="0"/>
            </a:endParaRPr>
          </a:p>
        </p:txBody>
      </p:sp>
      <p:sp>
        <p:nvSpPr>
          <p:cNvPr id="57347" name="Text Box 4">
            <a:extLst>
              <a:ext uri="{FF2B5EF4-FFF2-40B4-BE49-F238E27FC236}">
                <a16:creationId xmlns:a16="http://schemas.microsoft.com/office/drawing/2014/main" id="{06947ABF-E1AC-284D-8A07-BBE42CC4AF9E}"/>
              </a:ext>
            </a:extLst>
          </p:cNvPr>
          <p:cNvSpPr txBox="1">
            <a:spLocks noChangeArrowheads="1"/>
          </p:cNvSpPr>
          <p:nvPr/>
        </p:nvSpPr>
        <p:spPr bwMode="auto">
          <a:xfrm>
            <a:off x="0" y="-26988"/>
            <a:ext cx="9144000" cy="4572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2400" b="1">
                <a:solidFill>
                  <a:srgbClr val="070AF2"/>
                </a:solidFill>
                <a:latin typeface="Arial" panose="020B0604020202020204" pitchFamily="34" charset="0"/>
                <a:cs typeface="Arial" panose="020B0604020202020204" pitchFamily="34" charset="0"/>
              </a:rPr>
              <a:t>Reminder: Dynamic Programming (DP)</a:t>
            </a:r>
            <a:endParaRPr lang="en-GB" altLang="fr-FR" sz="2400">
              <a:solidFill>
                <a:srgbClr val="070AF2"/>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ZoneTexte 1">
            <a:extLst>
              <a:ext uri="{FF2B5EF4-FFF2-40B4-BE49-F238E27FC236}">
                <a16:creationId xmlns:a16="http://schemas.microsoft.com/office/drawing/2014/main" id="{30AF6447-D2D2-7347-8FE9-C1FCC6243100}"/>
              </a:ext>
            </a:extLst>
          </p:cNvPr>
          <p:cNvSpPr txBox="1">
            <a:spLocks noChangeArrowheads="1"/>
          </p:cNvSpPr>
          <p:nvPr/>
        </p:nvSpPr>
        <p:spPr bwMode="auto">
          <a:xfrm>
            <a:off x="0" y="-26988"/>
            <a:ext cx="9144000" cy="12001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sz="3600" b="1">
                <a:solidFill>
                  <a:srgbClr val="070AF2"/>
                </a:solidFill>
                <a:latin typeface="Arial" panose="020B0604020202020204" pitchFamily="34" charset="0"/>
                <a:cs typeface="Arial" panose="020B0604020202020204" pitchFamily="34" charset="0"/>
              </a:rPr>
              <a:t>Why Whole Genome Alignments?                  What is expected from WGA? </a:t>
            </a:r>
          </a:p>
        </p:txBody>
      </p:sp>
      <p:sp>
        <p:nvSpPr>
          <p:cNvPr id="18434" name="ZoneTexte 2">
            <a:extLst>
              <a:ext uri="{FF2B5EF4-FFF2-40B4-BE49-F238E27FC236}">
                <a16:creationId xmlns:a16="http://schemas.microsoft.com/office/drawing/2014/main" id="{B1D002C1-1446-8348-BAF4-FF4AB7BD9142}"/>
              </a:ext>
            </a:extLst>
          </p:cNvPr>
          <p:cNvSpPr txBox="1">
            <a:spLocks noChangeArrowheads="1"/>
          </p:cNvSpPr>
          <p:nvPr/>
        </p:nvSpPr>
        <p:spPr bwMode="auto">
          <a:xfrm>
            <a:off x="0" y="170021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Similarly to “standard” sequence alignments, aligning whole genome sequences will give hints about the evolutionary histories of the considered sequences.</a:t>
            </a:r>
          </a:p>
        </p:txBody>
      </p:sp>
      <p:sp>
        <p:nvSpPr>
          <p:cNvPr id="18435" name="ZoneTexte 3">
            <a:extLst>
              <a:ext uri="{FF2B5EF4-FFF2-40B4-BE49-F238E27FC236}">
                <a16:creationId xmlns:a16="http://schemas.microsoft.com/office/drawing/2014/main" id="{08EE68ED-B808-1B44-8B34-D04401FCE60F}"/>
              </a:ext>
            </a:extLst>
          </p:cNvPr>
          <p:cNvSpPr txBox="1">
            <a:spLocks noChangeArrowheads="1"/>
          </p:cNvSpPr>
          <p:nvPr/>
        </p:nvSpPr>
        <p:spPr bwMode="auto">
          <a:xfrm>
            <a:off x="0" y="31416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Standard alignments are concerned with conservation in whole or in parts between the considered sequences, their substitutions, insertions and deletions.</a:t>
            </a:r>
          </a:p>
        </p:txBody>
      </p:sp>
      <p:sp>
        <p:nvSpPr>
          <p:cNvPr id="18436" name="ZoneTexte 4">
            <a:extLst>
              <a:ext uri="{FF2B5EF4-FFF2-40B4-BE49-F238E27FC236}">
                <a16:creationId xmlns:a16="http://schemas.microsoft.com/office/drawing/2014/main" id="{9C86DD4A-4524-5448-9B93-5FAE41F6EFAF}"/>
              </a:ext>
            </a:extLst>
          </p:cNvPr>
          <p:cNvSpPr txBox="1">
            <a:spLocks noChangeArrowheads="1"/>
          </p:cNvSpPr>
          <p:nvPr/>
        </p:nvSpPr>
        <p:spPr bwMode="auto">
          <a:xfrm>
            <a:off x="-15875" y="459740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Standard alignments may help in assessing the orthology and paralogy between sequences.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D9ED2228-F1B7-0E4E-87C0-D1C24363537B}"/>
              </a:ext>
            </a:extLst>
          </p:cNvPr>
          <p:cNvSpPr txBox="1">
            <a:spLocks noChangeArrowheads="1"/>
          </p:cNvSpPr>
          <p:nvPr/>
        </p:nvSpPr>
        <p:spPr bwMode="auto">
          <a:xfrm>
            <a:off x="0" y="549275"/>
            <a:ext cx="9148763"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defRPr/>
            </a:pPr>
            <a:r>
              <a:rPr lang="fr-FR" altLang="fr-FR" sz="2400" b="1">
                <a:solidFill>
                  <a:srgbClr val="FF0000"/>
                </a:solidFill>
                <a:latin typeface="Arial" panose="020B0604020202020204" pitchFamily="34" charset="0"/>
                <a:cs typeface="Arial" panose="020B0604020202020204" pitchFamily="34" charset="0"/>
              </a:rPr>
              <a:t>•</a:t>
            </a:r>
            <a:r>
              <a:rPr lang="fr-FR" altLang="fr-FR" sz="2400" b="1">
                <a:solidFill>
                  <a:srgbClr val="0000FF"/>
                </a:solidFill>
                <a:latin typeface="Arial" panose="020B0604020202020204" pitchFamily="34" charset="0"/>
                <a:cs typeface="Arial" panose="020B0604020202020204" pitchFamily="34" charset="0"/>
              </a:rPr>
              <a:t> BLASTZ :</a:t>
            </a:r>
          </a:p>
          <a:p>
            <a:pPr>
              <a:spcBef>
                <a:spcPct val="0"/>
              </a:spcBef>
              <a:buFontTx/>
              <a:buNone/>
              <a:defRPr/>
            </a:pPr>
            <a:r>
              <a:rPr lang="en-US" altLang="zh-TW" sz="2400">
                <a:solidFill>
                  <a:srgbClr val="000000"/>
                </a:solidFill>
                <a:latin typeface="Arial" panose="020B0604020202020204" pitchFamily="34" charset="0"/>
                <a:ea typeface="新細明體" panose="02020500000000000000" pitchFamily="18" charset="-120"/>
                <a:cs typeface="Arial" panose="020B0604020202020204" pitchFamily="34" charset="0"/>
              </a:rPr>
              <a:t>S. Schwartz, et al. (2003). Human-Mouse Alignments with BLASTZ. </a:t>
            </a:r>
            <a:r>
              <a:rPr lang="en-US" altLang="zh-TW" sz="2400" i="1">
                <a:solidFill>
                  <a:srgbClr val="000000"/>
                </a:solidFill>
                <a:latin typeface="Arial" panose="020B0604020202020204" pitchFamily="34" charset="0"/>
                <a:ea typeface="新細明體" panose="02020500000000000000" pitchFamily="18" charset="-120"/>
                <a:cs typeface="Arial" panose="020B0604020202020204" pitchFamily="34" charset="0"/>
              </a:rPr>
              <a:t>Genome Research</a:t>
            </a:r>
            <a:r>
              <a:rPr lang="en-US" altLang="zh-TW" sz="2400">
                <a:solidFill>
                  <a:srgbClr val="000000"/>
                </a:solidFill>
                <a:latin typeface="Arial" panose="020B0604020202020204" pitchFamily="34" charset="0"/>
                <a:ea typeface="新細明體" panose="02020500000000000000" pitchFamily="18" charset="-120"/>
                <a:cs typeface="Arial" panose="020B0604020202020204" pitchFamily="34" charset="0"/>
              </a:rPr>
              <a:t>, 2003; 13: 103–107</a:t>
            </a:r>
            <a:endParaRPr lang="en-GB" altLang="fr-FR" sz="2400">
              <a:latin typeface="Arial" panose="020B0604020202020204" pitchFamily="34" charset="0"/>
              <a:cs typeface="Arial" panose="020B0604020202020204" pitchFamily="34" charset="0"/>
            </a:endParaRPr>
          </a:p>
          <a:p>
            <a:pPr>
              <a:spcBef>
                <a:spcPct val="0"/>
              </a:spcBef>
              <a:buFontTx/>
              <a:buNone/>
              <a:defRPr/>
            </a:pPr>
            <a:r>
              <a:rPr lang="en-GB" altLang="fr-FR" sz="2400" b="1">
                <a:solidFill>
                  <a:srgbClr val="FF0000"/>
                </a:solidFill>
                <a:latin typeface="Arial" panose="020B0604020202020204" pitchFamily="34" charset="0"/>
                <a:cs typeface="Arial" panose="020B0604020202020204" pitchFamily="34" charset="0"/>
              </a:rPr>
              <a:t>• </a:t>
            </a:r>
            <a:r>
              <a:rPr lang="en-GB" altLang="fr-FR" sz="2400">
                <a:latin typeface="Arial" panose="020B0604020202020204" pitchFamily="34" charset="0"/>
                <a:cs typeface="Arial" panose="020B0604020202020204" pitchFamily="34" charset="0"/>
              </a:rPr>
              <a:t>Chiaromonte F, Yap VB, Miller W. (2002). Scoring pairwise genomic sequence alignments. </a:t>
            </a:r>
            <a:r>
              <a:rPr lang="en-GB" altLang="fr-FR" sz="2400" i="1">
                <a:latin typeface="Arial" panose="020B0604020202020204" pitchFamily="34" charset="0"/>
                <a:cs typeface="Arial" panose="020B0604020202020204" pitchFamily="34" charset="0"/>
              </a:rPr>
              <a:t>chiaro@stat.psu.edu </a:t>
            </a:r>
            <a:br>
              <a:rPr lang="en-GB" altLang="fr-FR" sz="2400">
                <a:latin typeface="Arial" panose="020B0604020202020204" pitchFamily="34" charset="0"/>
                <a:cs typeface="Arial" panose="020B0604020202020204" pitchFamily="34" charset="0"/>
              </a:rPr>
            </a:br>
            <a:r>
              <a:rPr lang="en-GB" altLang="fr-FR" sz="2400">
                <a:latin typeface="Arial" panose="020B0604020202020204" pitchFamily="34" charset="0"/>
                <a:cs typeface="Arial" panose="020B0604020202020204" pitchFamily="34" charset="0"/>
              </a:rPr>
              <a:t>Pac Symp Biocomput. 2002:115-26.</a:t>
            </a:r>
          </a:p>
          <a:p>
            <a:pPr>
              <a:spcBef>
                <a:spcPct val="0"/>
              </a:spcBef>
              <a:buFontTx/>
              <a:buNone/>
              <a:defRPr/>
            </a:pPr>
            <a:endParaRPr lang="en-GB" altLang="fr-FR" sz="2400">
              <a:latin typeface="Arial" panose="020B0604020202020204" pitchFamily="34" charset="0"/>
              <a:cs typeface="Arial" panose="020B0604020202020204" pitchFamily="34" charset="0"/>
            </a:endParaRPr>
          </a:p>
          <a:p>
            <a:pPr>
              <a:spcBef>
                <a:spcPct val="0"/>
              </a:spcBef>
              <a:buFontTx/>
              <a:buNone/>
              <a:defRPr/>
            </a:pPr>
            <a:r>
              <a:rPr lang="en-GB" altLang="fr-FR" sz="2400" b="1">
                <a:solidFill>
                  <a:srgbClr val="FF0000"/>
                </a:solidFill>
                <a:latin typeface="Arial" panose="020B0604020202020204" pitchFamily="34" charset="0"/>
                <a:cs typeface="Arial" panose="020B0604020202020204" pitchFamily="34" charset="0"/>
              </a:rPr>
              <a:t>•</a:t>
            </a:r>
            <a:r>
              <a:rPr lang="en-GB" altLang="fr-FR" sz="2400" b="1">
                <a:solidFill>
                  <a:srgbClr val="0000FF"/>
                </a:solidFill>
                <a:latin typeface="Arial" panose="020B0604020202020204" pitchFamily="34" charset="0"/>
                <a:cs typeface="Arial" panose="020B0604020202020204" pitchFamily="34" charset="0"/>
              </a:rPr>
              <a:t> LAGAN</a:t>
            </a:r>
            <a:r>
              <a:rPr lang="fr-FR" altLang="fr-FR" sz="2400" b="1">
                <a:solidFill>
                  <a:srgbClr val="0000FF"/>
                </a:solidFill>
                <a:latin typeface="Arial" panose="020B0604020202020204" pitchFamily="34" charset="0"/>
                <a:cs typeface="Arial" panose="020B0604020202020204" pitchFamily="34" charset="0"/>
              </a:rPr>
              <a:t> : </a:t>
            </a:r>
            <a:r>
              <a:rPr lang="en-GB" altLang="fr-FR" sz="2400" b="1">
                <a:solidFill>
                  <a:srgbClr val="0000FF"/>
                </a:solidFill>
                <a:latin typeface="Arial" panose="020B0604020202020204" pitchFamily="34" charset="0"/>
                <a:cs typeface="Arial" panose="020B0604020202020204" pitchFamily="34" charset="0"/>
                <a:hlinkClick r:id="rId2"/>
              </a:rPr>
              <a:t>http://lagan.stanford.edu/lagan_web/lagan.shtml</a:t>
            </a:r>
            <a:endParaRPr lang="en-GB" altLang="fr-FR" sz="2400" b="1">
              <a:solidFill>
                <a:srgbClr val="0000FF"/>
              </a:solidFill>
              <a:latin typeface="Arial" panose="020B0604020202020204" pitchFamily="34" charset="0"/>
              <a:cs typeface="Arial" panose="020B0604020202020204" pitchFamily="34" charset="0"/>
            </a:endParaRPr>
          </a:p>
          <a:p>
            <a:pPr>
              <a:spcBef>
                <a:spcPct val="0"/>
              </a:spcBef>
              <a:buFontTx/>
              <a:buNone/>
              <a:defRPr/>
            </a:pPr>
            <a:r>
              <a:rPr lang="en-GB" altLang="fr-FR" sz="2400" b="1">
                <a:solidFill>
                  <a:srgbClr val="0000FF"/>
                </a:solidFill>
                <a:latin typeface="Arial" panose="020B0604020202020204" pitchFamily="34" charset="0"/>
                <a:cs typeface="Arial" panose="020B0604020202020204" pitchFamily="34" charset="0"/>
              </a:rPr>
              <a:t>http://lagan.stanford.edu/lagan_web/index.shtml</a:t>
            </a:r>
            <a:endParaRPr lang="fr-FR" altLang="fr-FR" sz="2400" b="1">
              <a:solidFill>
                <a:srgbClr val="0000FF"/>
              </a:solidFill>
              <a:latin typeface="Arial" panose="020B0604020202020204" pitchFamily="34" charset="0"/>
              <a:cs typeface="Arial" panose="020B0604020202020204" pitchFamily="34" charset="0"/>
            </a:endParaRPr>
          </a:p>
          <a:p>
            <a:pPr>
              <a:spcBef>
                <a:spcPct val="0"/>
              </a:spcBef>
              <a:buFontTx/>
              <a:buNone/>
              <a:defRPr/>
            </a:pPr>
            <a:r>
              <a:rPr lang="fr-FR" altLang="fr-FR" sz="2400" b="1">
                <a:solidFill>
                  <a:srgbClr val="FF0000"/>
                </a:solidFill>
                <a:latin typeface="Arial" panose="020B0604020202020204" pitchFamily="34" charset="0"/>
                <a:cs typeface="Arial" panose="020B0604020202020204" pitchFamily="34" charset="0"/>
              </a:rPr>
              <a:t>•</a:t>
            </a:r>
            <a:r>
              <a:rPr lang="fr-FR" altLang="fr-FR" sz="2400" b="1">
                <a:solidFill>
                  <a:srgbClr val="0000FF"/>
                </a:solidFill>
                <a:latin typeface="Arial" panose="020B0604020202020204" pitchFamily="34" charset="0"/>
                <a:cs typeface="Arial" panose="020B0604020202020204" pitchFamily="34" charset="0"/>
              </a:rPr>
              <a:t> MLAGAN : </a:t>
            </a:r>
            <a:r>
              <a:rPr lang="en-GB" altLang="fr-FR" sz="2400" b="1">
                <a:solidFill>
                  <a:srgbClr val="0000FF"/>
                </a:solidFill>
                <a:latin typeface="Arial" panose="020B0604020202020204" pitchFamily="34" charset="0"/>
                <a:cs typeface="Arial" panose="020B0604020202020204" pitchFamily="34" charset="0"/>
                <a:hlinkClick r:id="rId3"/>
              </a:rPr>
              <a:t>http://lagan.stanford.edu/cgi-bin/MLaganInput.cgi</a:t>
            </a:r>
            <a:endParaRPr lang="fr-FR" altLang="fr-FR" sz="2400">
              <a:latin typeface="Arial" panose="020B0604020202020204" pitchFamily="34" charset="0"/>
              <a:cs typeface="Arial" panose="020B0604020202020204" pitchFamily="34" charset="0"/>
            </a:endParaRPr>
          </a:p>
          <a:p>
            <a:pPr>
              <a:spcBef>
                <a:spcPct val="0"/>
              </a:spcBef>
              <a:buFontTx/>
              <a:buNone/>
              <a:defRPr/>
            </a:pPr>
            <a:r>
              <a:rPr lang="fr-FR" altLang="fr-FR" sz="2400">
                <a:solidFill>
                  <a:srgbClr val="FF0000"/>
                </a:solidFill>
                <a:latin typeface="Arial" panose="020B0604020202020204" pitchFamily="34" charset="0"/>
                <a:cs typeface="Arial" panose="020B0604020202020204" pitchFamily="34" charset="0"/>
              </a:rPr>
              <a:t>• </a:t>
            </a:r>
            <a:r>
              <a:rPr lang="fr-FR" altLang="fr-FR" sz="2400">
                <a:solidFill>
                  <a:srgbClr val="0000FF"/>
                </a:solidFill>
                <a:latin typeface="Arial" panose="020B0604020202020204" pitchFamily="34" charset="0"/>
                <a:cs typeface="Arial" panose="020B0604020202020204" pitchFamily="34" charset="0"/>
              </a:rPr>
              <a:t>WABA : </a:t>
            </a:r>
            <a:r>
              <a:rPr lang="en-GB" altLang="fr-FR" sz="2400">
                <a:solidFill>
                  <a:srgbClr val="0000FF"/>
                </a:solidFill>
                <a:latin typeface="Arial" panose="020B0604020202020204" pitchFamily="34" charset="0"/>
                <a:cs typeface="Arial" panose="020B0604020202020204" pitchFamily="34" charset="0"/>
                <a:hlinkClick r:id="rId4"/>
              </a:rPr>
              <a:t>http://www.cse.ucsc.edu/~kent/xenoAli/index.html</a:t>
            </a:r>
            <a:endParaRPr lang="en-GB" altLang="fr-FR" sz="2400">
              <a:solidFill>
                <a:srgbClr val="0000FF"/>
              </a:solidFill>
              <a:latin typeface="Arial" panose="020B0604020202020204" pitchFamily="34" charset="0"/>
              <a:cs typeface="Arial" panose="020B0604020202020204" pitchFamily="34" charset="0"/>
            </a:endParaRPr>
          </a:p>
          <a:p>
            <a:pPr>
              <a:spcBef>
                <a:spcPct val="50000"/>
              </a:spcBef>
              <a:buFontTx/>
              <a:buNone/>
              <a:defRPr/>
            </a:pPr>
            <a:r>
              <a:rPr lang="en-GB" altLang="fr-FR" sz="2400" b="1">
                <a:solidFill>
                  <a:srgbClr val="FF0000"/>
                </a:solidFill>
                <a:latin typeface="Arial" panose="020B0604020202020204" pitchFamily="34" charset="0"/>
                <a:cs typeface="Arial" panose="020B0604020202020204" pitchFamily="34" charset="0"/>
              </a:rPr>
              <a:t>•</a:t>
            </a:r>
            <a:r>
              <a:rPr lang="en-GB" altLang="fr-FR" sz="2400" b="1">
                <a:solidFill>
                  <a:srgbClr val="0000FF"/>
                </a:solidFill>
                <a:latin typeface="Arial" panose="020B0604020202020204" pitchFamily="34" charset="0"/>
                <a:cs typeface="Arial" panose="020B0604020202020204" pitchFamily="34" charset="0"/>
              </a:rPr>
              <a:t> Delcher et al. </a:t>
            </a:r>
            <a:r>
              <a:rPr lang="en-GB" altLang="fr-FR" sz="2400" b="1" i="1">
                <a:solidFill>
                  <a:srgbClr val="0000FF"/>
                </a:solidFill>
                <a:latin typeface="Arial" panose="020B0604020202020204" pitchFamily="34" charset="0"/>
                <a:cs typeface="Arial" panose="020B0604020202020204" pitchFamily="34" charset="0"/>
              </a:rPr>
              <a:t>NAR</a:t>
            </a:r>
            <a:r>
              <a:rPr lang="en-GB" altLang="fr-FR" sz="2400" b="1">
                <a:solidFill>
                  <a:srgbClr val="0000FF"/>
                </a:solidFill>
                <a:latin typeface="Arial" panose="020B0604020202020204" pitchFamily="34" charset="0"/>
                <a:cs typeface="Arial" panose="020B0604020202020204" pitchFamily="34" charset="0"/>
              </a:rPr>
              <a:t>, 1999.</a:t>
            </a:r>
          </a:p>
          <a:p>
            <a:pPr>
              <a:spcBef>
                <a:spcPct val="50000"/>
              </a:spcBef>
              <a:buFontTx/>
              <a:buNone/>
              <a:defRPr/>
            </a:pPr>
            <a:r>
              <a:rPr lang="en-GB" altLang="fr-FR" sz="2400" b="1">
                <a:solidFill>
                  <a:srgbClr val="FF0000"/>
                </a:solidFill>
                <a:latin typeface="Arial" panose="020B0604020202020204" pitchFamily="34" charset="0"/>
                <a:cs typeface="Arial" panose="020B0604020202020204" pitchFamily="34" charset="0"/>
              </a:rPr>
              <a:t>•</a:t>
            </a:r>
            <a:r>
              <a:rPr lang="en-GB" altLang="fr-FR" sz="2400" b="1">
                <a:solidFill>
                  <a:srgbClr val="0000FF"/>
                </a:solidFill>
                <a:latin typeface="Arial" panose="020B0604020202020204" pitchFamily="34" charset="0"/>
                <a:cs typeface="Arial" panose="020B0604020202020204" pitchFamily="34" charset="0"/>
              </a:rPr>
              <a:t> Kurtz et al. Genome Biology, 2004;</a:t>
            </a:r>
          </a:p>
        </p:txBody>
      </p:sp>
      <p:sp>
        <p:nvSpPr>
          <p:cNvPr id="59394" name="Text Box 3">
            <a:extLst>
              <a:ext uri="{FF2B5EF4-FFF2-40B4-BE49-F238E27FC236}">
                <a16:creationId xmlns:a16="http://schemas.microsoft.com/office/drawing/2014/main" id="{125A5C4A-6416-0B42-B53D-530F76B1175D}"/>
              </a:ext>
            </a:extLst>
          </p:cNvPr>
          <p:cNvSpPr txBox="1">
            <a:spLocks noChangeArrowheads="1"/>
          </p:cNvSpPr>
          <p:nvPr/>
        </p:nvSpPr>
        <p:spPr bwMode="auto">
          <a:xfrm>
            <a:off x="0" y="-26988"/>
            <a:ext cx="91440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b="1">
                <a:solidFill>
                  <a:srgbClr val="070AF2"/>
                </a:solidFill>
              </a:rPr>
              <a:t>References</a:t>
            </a:r>
            <a:endParaRPr lang="en-GB" altLang="fr-FR" sz="2400" b="1">
              <a:solidFill>
                <a:srgbClr val="070AF2"/>
              </a:solidFill>
            </a:endParaRPr>
          </a:p>
        </p:txBody>
      </p:sp>
      <p:sp>
        <p:nvSpPr>
          <p:cNvPr id="59395" name="ZoneTexte 3">
            <a:extLst>
              <a:ext uri="{FF2B5EF4-FFF2-40B4-BE49-F238E27FC236}">
                <a16:creationId xmlns:a16="http://schemas.microsoft.com/office/drawing/2014/main" id="{1A7D8A49-F53F-8946-A5B7-4E13B602053B}"/>
              </a:ext>
            </a:extLst>
          </p:cNvPr>
          <p:cNvSpPr txBox="1">
            <a:spLocks noChangeArrowheads="1"/>
          </p:cNvSpPr>
          <p:nvPr/>
        </p:nvSpPr>
        <p:spPr bwMode="auto">
          <a:xfrm>
            <a:off x="0" y="6092825"/>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fr-FR" altLang="fr-FR" sz="1800">
                <a:solidFill>
                  <a:srgbClr val="FF0000"/>
                </a:solidFill>
              </a:rPr>
              <a:t>•</a:t>
            </a:r>
            <a:r>
              <a:rPr lang="en-GB" altLang="fr-FR" sz="1800" b="1">
                <a:solidFill>
                  <a:srgbClr val="070AF2"/>
                </a:solidFill>
                <a:latin typeface="Arial" panose="020B0604020202020204" pitchFamily="34" charset="0"/>
                <a:cs typeface="Arial" panose="020B0604020202020204" pitchFamily="34" charset="0"/>
              </a:rPr>
              <a:t> Abel Ureta-Vidal, Laurence Ettwiller &amp; Ewan Birney (2003) </a:t>
            </a:r>
            <a:r>
              <a:rPr lang="en-GB" altLang="fr-FR" sz="1800" b="1" i="1">
                <a:solidFill>
                  <a:srgbClr val="070AF2"/>
                </a:solidFill>
                <a:latin typeface="Arial" panose="020B0604020202020204" pitchFamily="34" charset="0"/>
                <a:cs typeface="Arial" panose="020B0604020202020204" pitchFamily="34" charset="0"/>
              </a:rPr>
              <a:t>Nature review. </a:t>
            </a:r>
            <a:r>
              <a:rPr lang="en-GB" altLang="fr-FR" sz="1800" b="1">
                <a:solidFill>
                  <a:srgbClr val="070AF2"/>
                </a:solidFill>
                <a:latin typeface="Arial" panose="020B0604020202020204" pitchFamily="34" charset="0"/>
                <a:cs typeface="Arial" panose="020B0604020202020204" pitchFamily="34" charset="0"/>
              </a:rPr>
              <a:t>4, 251-262. Comparative genomics: genome-wide analysis in metazoan eukaryotes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ZoneTexte 1">
            <a:extLst>
              <a:ext uri="{FF2B5EF4-FFF2-40B4-BE49-F238E27FC236}">
                <a16:creationId xmlns:a16="http://schemas.microsoft.com/office/drawing/2014/main" id="{EA47C822-C02E-EB4E-AA81-81BF3254D1A9}"/>
              </a:ext>
            </a:extLst>
          </p:cNvPr>
          <p:cNvSpPr txBox="1">
            <a:spLocks noChangeArrowheads="1"/>
          </p:cNvSpPr>
          <p:nvPr/>
        </p:nvSpPr>
        <p:spPr bwMode="auto">
          <a:xfrm>
            <a:off x="0" y="2628900"/>
            <a:ext cx="91440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b="1">
                <a:solidFill>
                  <a:srgbClr val="070AF2"/>
                </a:solidFill>
                <a:latin typeface="Arial" panose="020B0604020202020204" pitchFamily="34" charset="0"/>
                <a:cs typeface="Arial" panose="020B0604020202020204" pitchFamily="34"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ZoneTexte 3">
            <a:extLst>
              <a:ext uri="{FF2B5EF4-FFF2-40B4-BE49-F238E27FC236}">
                <a16:creationId xmlns:a16="http://schemas.microsoft.com/office/drawing/2014/main" id="{48D08CD9-8BDC-0B4A-88D3-DBF798E81E5C}"/>
              </a:ext>
            </a:extLst>
          </p:cNvPr>
          <p:cNvSpPr txBox="1">
            <a:spLocks noChangeArrowheads="1"/>
          </p:cNvSpPr>
          <p:nvPr/>
        </p:nvSpPr>
        <p:spPr bwMode="auto">
          <a:xfrm>
            <a:off x="0" y="-26988"/>
            <a:ext cx="9144000" cy="12001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sz="3600" b="1">
                <a:solidFill>
                  <a:srgbClr val="070AF2"/>
                </a:solidFill>
                <a:latin typeface="Arial" panose="020B0604020202020204" pitchFamily="34" charset="0"/>
                <a:cs typeface="Arial" panose="020B0604020202020204" pitchFamily="34" charset="0"/>
              </a:rPr>
              <a:t>Why Whole Genome Alignments?                  What is expected from WGA? </a:t>
            </a:r>
          </a:p>
        </p:txBody>
      </p:sp>
      <p:sp>
        <p:nvSpPr>
          <p:cNvPr id="19458" name="ZoneTexte 2">
            <a:extLst>
              <a:ext uri="{FF2B5EF4-FFF2-40B4-BE49-F238E27FC236}">
                <a16:creationId xmlns:a16="http://schemas.microsoft.com/office/drawing/2014/main" id="{9341C1B1-5696-A94E-9DB2-72A61CAB89FD}"/>
              </a:ext>
            </a:extLst>
          </p:cNvPr>
          <p:cNvSpPr txBox="1">
            <a:spLocks noChangeArrowheads="1"/>
          </p:cNvSpPr>
          <p:nvPr/>
        </p:nvSpPr>
        <p:spPr bwMode="auto">
          <a:xfrm>
            <a:off x="0" y="1484313"/>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400" b="1">
                <a:latin typeface="Arial" panose="020B0604020202020204" pitchFamily="34" charset="0"/>
                <a:cs typeface="Arial" panose="020B0604020202020204" pitchFamily="34" charset="0"/>
              </a:rPr>
              <a:t>The expectations from WGA are at the genome level:</a:t>
            </a:r>
          </a:p>
        </p:txBody>
      </p:sp>
      <p:sp>
        <p:nvSpPr>
          <p:cNvPr id="19459" name="ZoneTexte 4">
            <a:extLst>
              <a:ext uri="{FF2B5EF4-FFF2-40B4-BE49-F238E27FC236}">
                <a16:creationId xmlns:a16="http://schemas.microsoft.com/office/drawing/2014/main" id="{388F0A42-6372-F443-8862-D26797645B92}"/>
              </a:ext>
            </a:extLst>
          </p:cNvPr>
          <p:cNvSpPr txBox="1">
            <a:spLocks noChangeArrowheads="1"/>
          </p:cNvSpPr>
          <p:nvPr/>
        </p:nvSpPr>
        <p:spPr bwMode="auto">
          <a:xfrm>
            <a:off x="0" y="2276475"/>
            <a:ext cx="9144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Orthologous regions between genomes</a:t>
            </a:r>
          </a:p>
        </p:txBody>
      </p:sp>
      <p:sp>
        <p:nvSpPr>
          <p:cNvPr id="19460" name="ZoneTexte 5">
            <a:extLst>
              <a:ext uri="{FF2B5EF4-FFF2-40B4-BE49-F238E27FC236}">
                <a16:creationId xmlns:a16="http://schemas.microsoft.com/office/drawing/2014/main" id="{5DD76C03-4B8E-8B4D-86E4-61F5F9D395EF}"/>
              </a:ext>
            </a:extLst>
          </p:cNvPr>
          <p:cNvSpPr txBox="1">
            <a:spLocks noChangeArrowheads="1"/>
          </p:cNvSpPr>
          <p:nvPr/>
        </p:nvSpPr>
        <p:spPr bwMode="auto">
          <a:xfrm>
            <a:off x="0" y="3141663"/>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Genome duplications (segmental or whole)</a:t>
            </a:r>
          </a:p>
        </p:txBody>
      </p:sp>
      <p:sp>
        <p:nvSpPr>
          <p:cNvPr id="19461" name="ZoneTexte 6">
            <a:extLst>
              <a:ext uri="{FF2B5EF4-FFF2-40B4-BE49-F238E27FC236}">
                <a16:creationId xmlns:a16="http://schemas.microsoft.com/office/drawing/2014/main" id="{D4843D58-19B9-4D41-BE11-A7BFA0BD1511}"/>
              </a:ext>
            </a:extLst>
          </p:cNvPr>
          <p:cNvSpPr txBox="1">
            <a:spLocks noChangeArrowheads="1"/>
          </p:cNvSpPr>
          <p:nvPr/>
        </p:nvSpPr>
        <p:spPr bwMode="auto">
          <a:xfrm>
            <a:off x="0" y="3933825"/>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Detection of syntenic chromosomal regions</a:t>
            </a:r>
          </a:p>
        </p:txBody>
      </p:sp>
      <p:sp>
        <p:nvSpPr>
          <p:cNvPr id="19462" name="ZoneTexte 7">
            <a:extLst>
              <a:ext uri="{FF2B5EF4-FFF2-40B4-BE49-F238E27FC236}">
                <a16:creationId xmlns:a16="http://schemas.microsoft.com/office/drawing/2014/main" id="{17FAABF5-0305-CF4E-AA9E-0A831DC9664F}"/>
              </a:ext>
            </a:extLst>
          </p:cNvPr>
          <p:cNvSpPr txBox="1">
            <a:spLocks noChangeArrowheads="1"/>
          </p:cNvSpPr>
          <p:nvPr/>
        </p:nvSpPr>
        <p:spPr bwMode="auto">
          <a:xfrm>
            <a:off x="0" y="4724400"/>
            <a:ext cx="9144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Segmental translocations, inversions and insertions</a:t>
            </a:r>
          </a:p>
        </p:txBody>
      </p:sp>
      <p:sp>
        <p:nvSpPr>
          <p:cNvPr id="19463" name="ZoneTexte 8">
            <a:extLst>
              <a:ext uri="{FF2B5EF4-FFF2-40B4-BE49-F238E27FC236}">
                <a16:creationId xmlns:a16="http://schemas.microsoft.com/office/drawing/2014/main" id="{D97B6DAA-30C1-BD4A-988D-4ADFE04CBA51}"/>
              </a:ext>
            </a:extLst>
          </p:cNvPr>
          <p:cNvSpPr txBox="1">
            <a:spLocks noChangeArrowheads="1"/>
          </p:cNvSpPr>
          <p:nvPr/>
        </p:nvSpPr>
        <p:spPr bwMode="auto">
          <a:xfrm>
            <a:off x="0" y="5589588"/>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solidFill>
                  <a:srgbClr val="FF0000"/>
                </a:solidFill>
                <a:latin typeface="Arial" panose="020B0604020202020204" pitchFamily="34" charset="0"/>
                <a:cs typeface="Arial" panose="020B0604020202020204" pitchFamily="34" charset="0"/>
              </a:rPr>
              <a:t>•</a:t>
            </a:r>
            <a:r>
              <a:rPr lang="en-GB" altLang="fr-FR" sz="2400" b="1">
                <a:latin typeface="Arial" panose="020B0604020202020204" pitchFamily="34" charset="0"/>
                <a:cs typeface="Arial" panose="020B0604020202020204" pitchFamily="34" charset="0"/>
              </a:rPr>
              <a:t> Detection of repeated regions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4">
            <a:extLst>
              <a:ext uri="{FF2B5EF4-FFF2-40B4-BE49-F238E27FC236}">
                <a16:creationId xmlns:a16="http://schemas.microsoft.com/office/drawing/2014/main" id="{A212B1F4-A158-574E-BA41-7B50E67F3505}"/>
              </a:ext>
            </a:extLst>
          </p:cNvPr>
          <p:cNvGrpSpPr>
            <a:grpSpLocks/>
          </p:cNvGrpSpPr>
          <p:nvPr/>
        </p:nvGrpSpPr>
        <p:grpSpPr bwMode="auto">
          <a:xfrm>
            <a:off x="685800" y="2740025"/>
            <a:ext cx="7315200" cy="4114800"/>
            <a:chOff x="576" y="1632"/>
            <a:chExt cx="4608" cy="2592"/>
          </a:xfrm>
        </p:grpSpPr>
        <p:sp>
          <p:nvSpPr>
            <p:cNvPr id="20526" name="Line 46">
              <a:extLst>
                <a:ext uri="{FF2B5EF4-FFF2-40B4-BE49-F238E27FC236}">
                  <a16:creationId xmlns:a16="http://schemas.microsoft.com/office/drawing/2014/main" id="{DFCF9D2E-B5D4-3F46-ACF5-00F9DECADE48}"/>
                </a:ext>
              </a:extLst>
            </p:cNvPr>
            <p:cNvSpPr>
              <a:spLocks noChangeShapeType="1"/>
            </p:cNvSpPr>
            <p:nvPr/>
          </p:nvSpPr>
          <p:spPr bwMode="auto">
            <a:xfrm>
              <a:off x="864" y="3936"/>
              <a:ext cx="4320" cy="0"/>
            </a:xfrm>
            <a:prstGeom prst="line">
              <a:avLst/>
            </a:prstGeom>
            <a:noFill/>
            <a:ln w="19050">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27" name="Line 47">
              <a:extLst>
                <a:ext uri="{FF2B5EF4-FFF2-40B4-BE49-F238E27FC236}">
                  <a16:creationId xmlns:a16="http://schemas.microsoft.com/office/drawing/2014/main" id="{E0683595-554C-1F4A-8CF7-D64A7A1A7558}"/>
                </a:ext>
              </a:extLst>
            </p:cNvPr>
            <p:cNvSpPr>
              <a:spLocks noChangeShapeType="1"/>
            </p:cNvSpPr>
            <p:nvPr/>
          </p:nvSpPr>
          <p:spPr bwMode="auto">
            <a:xfrm flipV="1">
              <a:off x="864" y="1632"/>
              <a:ext cx="0" cy="2304"/>
            </a:xfrm>
            <a:prstGeom prst="line">
              <a:avLst/>
            </a:prstGeom>
            <a:noFill/>
            <a:ln w="19050">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28" name="Text Box 52">
              <a:extLst>
                <a:ext uri="{FF2B5EF4-FFF2-40B4-BE49-F238E27FC236}">
                  <a16:creationId xmlns:a16="http://schemas.microsoft.com/office/drawing/2014/main" id="{F3F4C99D-5FEE-F940-B65A-539209DCCB5E}"/>
                </a:ext>
              </a:extLst>
            </p:cNvPr>
            <p:cNvSpPr txBox="1">
              <a:spLocks noChangeArrowheads="1"/>
            </p:cNvSpPr>
            <p:nvPr/>
          </p:nvSpPr>
          <p:spPr bwMode="auto">
            <a:xfrm>
              <a:off x="576" y="163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eaLnBrk="1" hangingPunct="1">
                <a:spcBef>
                  <a:spcPct val="50000"/>
                </a:spcBef>
                <a:buFontTx/>
                <a:buNone/>
              </a:pPr>
              <a:r>
                <a:rPr lang="en-US" altLang="fr-FR" sz="2400" b="1">
                  <a:solidFill>
                    <a:srgbClr val="080808"/>
                  </a:solidFill>
                  <a:latin typeface="Helvetica" pitchFamily="2" charset="0"/>
                  <a:ea typeface="ＭＳ Ｐゴシック" panose="020B0600070205080204" pitchFamily="34" charset="-128"/>
                  <a:cs typeface="ＭＳ Ｐゴシック" panose="020B0600070205080204" pitchFamily="34" charset="-128"/>
                </a:rPr>
                <a:t>B</a:t>
              </a:r>
              <a:endParaRPr lang="en-US" altLang="fr-FR" sz="2400" b="1">
                <a:solidFill>
                  <a:srgbClr val="080808"/>
                </a:solidFill>
                <a:latin typeface="Courier New" panose="02070309020205020404" pitchFamily="49" charset="0"/>
                <a:ea typeface="ＭＳ Ｐゴシック" panose="020B0600070205080204" pitchFamily="34" charset="-128"/>
                <a:cs typeface="ＭＳ Ｐゴシック" panose="020B0600070205080204" pitchFamily="34" charset="-128"/>
              </a:endParaRPr>
            </a:p>
          </p:txBody>
        </p:sp>
        <p:sp>
          <p:nvSpPr>
            <p:cNvPr id="20529" name="Text Box 53">
              <a:extLst>
                <a:ext uri="{FF2B5EF4-FFF2-40B4-BE49-F238E27FC236}">
                  <a16:creationId xmlns:a16="http://schemas.microsoft.com/office/drawing/2014/main" id="{2E85C806-9C2E-1945-A70E-C2204D5E50B7}"/>
                </a:ext>
              </a:extLst>
            </p:cNvPr>
            <p:cNvSpPr txBox="1">
              <a:spLocks noChangeArrowheads="1"/>
            </p:cNvSpPr>
            <p:nvPr/>
          </p:nvSpPr>
          <p:spPr bwMode="auto">
            <a:xfrm>
              <a:off x="4896" y="393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eaLnBrk="1" hangingPunct="1">
                <a:spcBef>
                  <a:spcPct val="50000"/>
                </a:spcBef>
                <a:buFontTx/>
                <a:buNone/>
              </a:pPr>
              <a:r>
                <a:rPr lang="en-US" altLang="fr-FR" sz="2400" b="1">
                  <a:solidFill>
                    <a:srgbClr val="080808"/>
                  </a:solidFill>
                  <a:latin typeface="Helvetica" pitchFamily="2" charset="0"/>
                  <a:ea typeface="ＭＳ Ｐゴシック" panose="020B0600070205080204" pitchFamily="34" charset="-128"/>
                  <a:cs typeface="ＭＳ Ｐゴシック" panose="020B0600070205080204" pitchFamily="34" charset="-128"/>
                </a:rPr>
                <a:t>A</a:t>
              </a:r>
              <a:endParaRPr lang="en-US" altLang="fr-FR" sz="2400" b="1">
                <a:solidFill>
                  <a:srgbClr val="080808"/>
                </a:solidFill>
                <a:latin typeface="Courier New" panose="02070309020205020404" pitchFamily="49" charset="0"/>
                <a:ea typeface="ＭＳ Ｐゴシック" panose="020B0600070205080204" pitchFamily="34" charset="-128"/>
                <a:cs typeface="ＭＳ Ｐゴシック" panose="020B0600070205080204" pitchFamily="34" charset="-128"/>
              </a:endParaRPr>
            </a:p>
          </p:txBody>
        </p:sp>
      </p:grpSp>
      <p:grpSp>
        <p:nvGrpSpPr>
          <p:cNvPr id="20482" name="Group 105">
            <a:extLst>
              <a:ext uri="{FF2B5EF4-FFF2-40B4-BE49-F238E27FC236}">
                <a16:creationId xmlns:a16="http://schemas.microsoft.com/office/drawing/2014/main" id="{4636D21A-6CC4-6343-A921-D8613871F848}"/>
              </a:ext>
            </a:extLst>
          </p:cNvPr>
          <p:cNvGrpSpPr>
            <a:grpSpLocks/>
          </p:cNvGrpSpPr>
          <p:nvPr/>
        </p:nvGrpSpPr>
        <p:grpSpPr bwMode="auto">
          <a:xfrm>
            <a:off x="685800" y="1139825"/>
            <a:ext cx="6858000" cy="1447800"/>
            <a:chOff x="576" y="192"/>
            <a:chExt cx="4320" cy="912"/>
          </a:xfrm>
        </p:grpSpPr>
        <p:sp>
          <p:nvSpPr>
            <p:cNvPr id="20522" name="Rectangle 4">
              <a:extLst>
                <a:ext uri="{FF2B5EF4-FFF2-40B4-BE49-F238E27FC236}">
                  <a16:creationId xmlns:a16="http://schemas.microsoft.com/office/drawing/2014/main" id="{368FE5E4-9F27-CD4E-A10A-C6400B38B291}"/>
                </a:ext>
              </a:extLst>
            </p:cNvPr>
            <p:cNvSpPr>
              <a:spLocks noChangeArrowheads="1"/>
            </p:cNvSpPr>
            <p:nvPr/>
          </p:nvSpPr>
          <p:spPr bwMode="auto">
            <a:xfrm>
              <a:off x="864" y="336"/>
              <a:ext cx="4032" cy="48"/>
            </a:xfrm>
            <a:prstGeom prst="rect">
              <a:avLst/>
            </a:prstGeom>
            <a:solidFill>
              <a:srgbClr val="969696"/>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20523" name="Rectangle 6">
              <a:extLst>
                <a:ext uri="{FF2B5EF4-FFF2-40B4-BE49-F238E27FC236}">
                  <a16:creationId xmlns:a16="http://schemas.microsoft.com/office/drawing/2014/main" id="{3FD86435-F41C-6F45-A0AC-B5592825DFFB}"/>
                </a:ext>
              </a:extLst>
            </p:cNvPr>
            <p:cNvSpPr>
              <a:spLocks noChangeArrowheads="1"/>
            </p:cNvSpPr>
            <p:nvPr/>
          </p:nvSpPr>
          <p:spPr bwMode="auto">
            <a:xfrm>
              <a:off x="864" y="960"/>
              <a:ext cx="4032" cy="48"/>
            </a:xfrm>
            <a:prstGeom prst="rect">
              <a:avLst/>
            </a:prstGeom>
            <a:solidFill>
              <a:srgbClr val="969696"/>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20524" name="Text Box 44">
              <a:extLst>
                <a:ext uri="{FF2B5EF4-FFF2-40B4-BE49-F238E27FC236}">
                  <a16:creationId xmlns:a16="http://schemas.microsoft.com/office/drawing/2014/main" id="{975D2922-26A2-6E46-9A41-E3151C99F216}"/>
                </a:ext>
              </a:extLst>
            </p:cNvPr>
            <p:cNvSpPr txBox="1">
              <a:spLocks noChangeArrowheads="1"/>
            </p:cNvSpPr>
            <p:nvPr/>
          </p:nvSpPr>
          <p:spPr bwMode="auto">
            <a:xfrm>
              <a:off x="576" y="19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eaLnBrk="1" hangingPunct="1">
                <a:spcBef>
                  <a:spcPct val="50000"/>
                </a:spcBef>
                <a:buFontTx/>
                <a:buNone/>
              </a:pPr>
              <a:r>
                <a:rPr lang="en-US" altLang="fr-FR" sz="2400" b="1">
                  <a:solidFill>
                    <a:srgbClr val="080808"/>
                  </a:solidFill>
                  <a:latin typeface="Helvetica" pitchFamily="2" charset="0"/>
                  <a:ea typeface="ＭＳ Ｐゴシック" panose="020B0600070205080204" pitchFamily="34" charset="-128"/>
                  <a:cs typeface="ＭＳ Ｐゴシック" panose="020B0600070205080204" pitchFamily="34" charset="-128"/>
                </a:rPr>
                <a:t>B</a:t>
              </a:r>
              <a:endParaRPr lang="en-US" altLang="fr-FR" sz="2400" b="1">
                <a:solidFill>
                  <a:srgbClr val="080808"/>
                </a:solidFill>
                <a:latin typeface="Courier New" panose="02070309020205020404" pitchFamily="49" charset="0"/>
                <a:ea typeface="ＭＳ Ｐゴシック" panose="020B0600070205080204" pitchFamily="34" charset="-128"/>
                <a:cs typeface="ＭＳ Ｐゴシック" panose="020B0600070205080204" pitchFamily="34" charset="-128"/>
              </a:endParaRPr>
            </a:p>
          </p:txBody>
        </p:sp>
        <p:sp>
          <p:nvSpPr>
            <p:cNvPr id="20525" name="Text Box 45">
              <a:extLst>
                <a:ext uri="{FF2B5EF4-FFF2-40B4-BE49-F238E27FC236}">
                  <a16:creationId xmlns:a16="http://schemas.microsoft.com/office/drawing/2014/main" id="{1CB3DFED-C385-AA49-A53A-2EED7EA615EC}"/>
                </a:ext>
              </a:extLst>
            </p:cNvPr>
            <p:cNvSpPr txBox="1">
              <a:spLocks noChangeArrowheads="1"/>
            </p:cNvSpPr>
            <p:nvPr/>
          </p:nvSpPr>
          <p:spPr bwMode="auto">
            <a:xfrm>
              <a:off x="576" y="8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eaLnBrk="1" hangingPunct="1">
                <a:spcBef>
                  <a:spcPct val="50000"/>
                </a:spcBef>
                <a:buFontTx/>
                <a:buNone/>
              </a:pPr>
              <a:r>
                <a:rPr lang="en-US" altLang="fr-FR" sz="2400" b="1">
                  <a:solidFill>
                    <a:srgbClr val="080808"/>
                  </a:solidFill>
                  <a:latin typeface="Helvetica" pitchFamily="2" charset="0"/>
                  <a:ea typeface="ＭＳ Ｐゴシック" panose="020B0600070205080204" pitchFamily="34" charset="-128"/>
                  <a:cs typeface="ＭＳ Ｐゴシック" panose="020B0600070205080204" pitchFamily="34" charset="-128"/>
                </a:rPr>
                <a:t>A</a:t>
              </a:r>
              <a:endParaRPr lang="en-US" altLang="fr-FR" sz="2400" b="1">
                <a:solidFill>
                  <a:srgbClr val="080808"/>
                </a:solidFill>
                <a:latin typeface="Courier New" panose="02070309020205020404" pitchFamily="49" charset="0"/>
                <a:ea typeface="ＭＳ Ｐゴシック" panose="020B0600070205080204" pitchFamily="34" charset="-128"/>
                <a:cs typeface="ＭＳ Ｐゴシック" panose="020B0600070205080204" pitchFamily="34" charset="-128"/>
              </a:endParaRPr>
            </a:p>
          </p:txBody>
        </p:sp>
      </p:grpSp>
      <p:grpSp>
        <p:nvGrpSpPr>
          <p:cNvPr id="12" name="Group 106">
            <a:extLst>
              <a:ext uri="{FF2B5EF4-FFF2-40B4-BE49-F238E27FC236}">
                <a16:creationId xmlns:a16="http://schemas.microsoft.com/office/drawing/2014/main" id="{D32A7CDB-FB5F-6142-8263-9D1ED6548AB2}"/>
              </a:ext>
            </a:extLst>
          </p:cNvPr>
          <p:cNvGrpSpPr>
            <a:grpSpLocks/>
          </p:cNvGrpSpPr>
          <p:nvPr/>
        </p:nvGrpSpPr>
        <p:grpSpPr bwMode="auto">
          <a:xfrm>
            <a:off x="5943600" y="1444625"/>
            <a:ext cx="2057400" cy="990600"/>
            <a:chOff x="3888" y="384"/>
            <a:chExt cx="1296" cy="624"/>
          </a:xfrm>
        </p:grpSpPr>
        <p:grpSp>
          <p:nvGrpSpPr>
            <p:cNvPr id="20517" name="Group 96">
              <a:extLst>
                <a:ext uri="{FF2B5EF4-FFF2-40B4-BE49-F238E27FC236}">
                  <a16:creationId xmlns:a16="http://schemas.microsoft.com/office/drawing/2014/main" id="{D6E2F057-ABA7-B84D-856E-A72AED19A2B7}"/>
                </a:ext>
              </a:extLst>
            </p:cNvPr>
            <p:cNvGrpSpPr>
              <a:grpSpLocks/>
            </p:cNvGrpSpPr>
            <p:nvPr/>
          </p:nvGrpSpPr>
          <p:grpSpPr bwMode="auto">
            <a:xfrm>
              <a:off x="3888" y="384"/>
              <a:ext cx="288" cy="624"/>
              <a:chOff x="3888" y="384"/>
              <a:chExt cx="288" cy="624"/>
            </a:xfrm>
          </p:grpSpPr>
          <p:sp>
            <p:nvSpPr>
              <p:cNvPr id="20519" name="Line 17">
                <a:extLst>
                  <a:ext uri="{FF2B5EF4-FFF2-40B4-BE49-F238E27FC236}">
                    <a16:creationId xmlns:a16="http://schemas.microsoft.com/office/drawing/2014/main" id="{4BC16F4A-9B6D-EA4F-B745-A7D6A4E66105}"/>
                  </a:ext>
                </a:extLst>
              </p:cNvPr>
              <p:cNvSpPr>
                <a:spLocks noChangeShapeType="1"/>
              </p:cNvSpPr>
              <p:nvPr/>
            </p:nvSpPr>
            <p:spPr bwMode="auto">
              <a:xfrm>
                <a:off x="4032" y="384"/>
                <a:ext cx="144"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20" name="Line 18">
                <a:extLst>
                  <a:ext uri="{FF2B5EF4-FFF2-40B4-BE49-F238E27FC236}">
                    <a16:creationId xmlns:a16="http://schemas.microsoft.com/office/drawing/2014/main" id="{ED2F7E9A-4876-AA49-971B-71C585946F7C}"/>
                  </a:ext>
                </a:extLst>
              </p:cNvPr>
              <p:cNvSpPr>
                <a:spLocks noChangeShapeType="1"/>
              </p:cNvSpPr>
              <p:nvPr/>
            </p:nvSpPr>
            <p:spPr bwMode="auto">
              <a:xfrm flipH="1">
                <a:off x="3888" y="384"/>
                <a:ext cx="144"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21" name="Rectangle 19">
                <a:extLst>
                  <a:ext uri="{FF2B5EF4-FFF2-40B4-BE49-F238E27FC236}">
                    <a16:creationId xmlns:a16="http://schemas.microsoft.com/office/drawing/2014/main" id="{CFFA481B-01D8-7A4B-9C9E-728729773D37}"/>
                  </a:ext>
                </a:extLst>
              </p:cNvPr>
              <p:cNvSpPr>
                <a:spLocks noChangeArrowheads="1"/>
              </p:cNvSpPr>
              <p:nvPr/>
            </p:nvSpPr>
            <p:spPr bwMode="auto">
              <a:xfrm>
                <a:off x="3888" y="960"/>
                <a:ext cx="288" cy="48"/>
              </a:xfrm>
              <a:prstGeom prst="rect">
                <a:avLst/>
              </a:prstGeom>
              <a:solidFill>
                <a:srgbClr val="0066FF"/>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grpSp>
        <p:sp>
          <p:nvSpPr>
            <p:cNvPr id="20518" name="Rectangle 20">
              <a:extLst>
                <a:ext uri="{FF2B5EF4-FFF2-40B4-BE49-F238E27FC236}">
                  <a16:creationId xmlns:a16="http://schemas.microsoft.com/office/drawing/2014/main" id="{DBD9BC08-A5CD-9042-89EB-CACA758295CC}"/>
                </a:ext>
              </a:extLst>
            </p:cNvPr>
            <p:cNvSpPr>
              <a:spLocks noChangeArrowheads="1"/>
            </p:cNvSpPr>
            <p:nvPr/>
          </p:nvSpPr>
          <p:spPr bwMode="auto">
            <a:xfrm>
              <a:off x="4176" y="960"/>
              <a:ext cx="1008" cy="48"/>
            </a:xfrm>
            <a:prstGeom prst="rect">
              <a:avLst/>
            </a:prstGeom>
            <a:solidFill>
              <a:srgbClr val="969696"/>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grpSp>
      <p:grpSp>
        <p:nvGrpSpPr>
          <p:cNvPr id="18" name="Group 94">
            <a:extLst>
              <a:ext uri="{FF2B5EF4-FFF2-40B4-BE49-F238E27FC236}">
                <a16:creationId xmlns:a16="http://schemas.microsoft.com/office/drawing/2014/main" id="{E1038DB9-BF7A-0F40-BCC3-38D9E7E4257E}"/>
              </a:ext>
            </a:extLst>
          </p:cNvPr>
          <p:cNvGrpSpPr>
            <a:grpSpLocks/>
          </p:cNvGrpSpPr>
          <p:nvPr/>
        </p:nvGrpSpPr>
        <p:grpSpPr bwMode="auto">
          <a:xfrm>
            <a:off x="1676400" y="1444625"/>
            <a:ext cx="914400" cy="990600"/>
            <a:chOff x="1152" y="384"/>
            <a:chExt cx="576" cy="624"/>
          </a:xfrm>
        </p:grpSpPr>
        <p:sp>
          <p:nvSpPr>
            <p:cNvPr id="20511" name="Line 22">
              <a:extLst>
                <a:ext uri="{FF2B5EF4-FFF2-40B4-BE49-F238E27FC236}">
                  <a16:creationId xmlns:a16="http://schemas.microsoft.com/office/drawing/2014/main" id="{F62AD725-DB4A-A648-9FC6-794183AF6AB3}"/>
                </a:ext>
              </a:extLst>
            </p:cNvPr>
            <p:cNvSpPr>
              <a:spLocks noChangeShapeType="1"/>
            </p:cNvSpPr>
            <p:nvPr/>
          </p:nvSpPr>
          <p:spPr bwMode="auto">
            <a:xfrm>
              <a:off x="1152"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12" name="Line 23">
              <a:extLst>
                <a:ext uri="{FF2B5EF4-FFF2-40B4-BE49-F238E27FC236}">
                  <a16:creationId xmlns:a16="http://schemas.microsoft.com/office/drawing/2014/main" id="{6F5B1D1C-BA13-1444-9FCC-6686576209A5}"/>
                </a:ext>
              </a:extLst>
            </p:cNvPr>
            <p:cNvSpPr>
              <a:spLocks noChangeShapeType="1"/>
            </p:cNvSpPr>
            <p:nvPr/>
          </p:nvSpPr>
          <p:spPr bwMode="auto">
            <a:xfrm>
              <a:off x="1440"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13" name="Rectangle 24">
              <a:extLst>
                <a:ext uri="{FF2B5EF4-FFF2-40B4-BE49-F238E27FC236}">
                  <a16:creationId xmlns:a16="http://schemas.microsoft.com/office/drawing/2014/main" id="{8017EE88-26E7-6E47-B2C6-14D4B1C0EC9C}"/>
                </a:ext>
              </a:extLst>
            </p:cNvPr>
            <p:cNvSpPr>
              <a:spLocks noChangeArrowheads="1"/>
            </p:cNvSpPr>
            <p:nvPr/>
          </p:nvSpPr>
          <p:spPr bwMode="auto">
            <a:xfrm>
              <a:off x="1440" y="960"/>
              <a:ext cx="288" cy="48"/>
            </a:xfrm>
            <a:prstGeom prst="rect">
              <a:avLst/>
            </a:prstGeom>
            <a:solidFill>
              <a:srgbClr val="000099"/>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20514" name="Line 25">
              <a:extLst>
                <a:ext uri="{FF2B5EF4-FFF2-40B4-BE49-F238E27FC236}">
                  <a16:creationId xmlns:a16="http://schemas.microsoft.com/office/drawing/2014/main" id="{729D8D82-497F-274C-9D5B-BB8C52D9B981}"/>
                </a:ext>
              </a:extLst>
            </p:cNvPr>
            <p:cNvSpPr>
              <a:spLocks noChangeShapeType="1"/>
            </p:cNvSpPr>
            <p:nvPr/>
          </p:nvSpPr>
          <p:spPr bwMode="auto">
            <a:xfrm flipH="1">
              <a:off x="1152"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15" name="Line 26">
              <a:extLst>
                <a:ext uri="{FF2B5EF4-FFF2-40B4-BE49-F238E27FC236}">
                  <a16:creationId xmlns:a16="http://schemas.microsoft.com/office/drawing/2014/main" id="{D7839C7A-1F25-BF4C-82DB-D3F17BB217D7}"/>
                </a:ext>
              </a:extLst>
            </p:cNvPr>
            <p:cNvSpPr>
              <a:spLocks noChangeShapeType="1"/>
            </p:cNvSpPr>
            <p:nvPr/>
          </p:nvSpPr>
          <p:spPr bwMode="auto">
            <a:xfrm flipH="1">
              <a:off x="1440" y="384"/>
              <a:ext cx="288"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16" name="Rectangle 27">
              <a:extLst>
                <a:ext uri="{FF2B5EF4-FFF2-40B4-BE49-F238E27FC236}">
                  <a16:creationId xmlns:a16="http://schemas.microsoft.com/office/drawing/2014/main" id="{EEA2872C-D845-0B4B-A7BB-4B0725B93110}"/>
                </a:ext>
              </a:extLst>
            </p:cNvPr>
            <p:cNvSpPr>
              <a:spLocks noChangeArrowheads="1"/>
            </p:cNvSpPr>
            <p:nvPr/>
          </p:nvSpPr>
          <p:spPr bwMode="auto">
            <a:xfrm>
              <a:off x="1152" y="960"/>
              <a:ext cx="288" cy="48"/>
            </a:xfrm>
            <a:prstGeom prst="rect">
              <a:avLst/>
            </a:prstGeom>
            <a:solidFill>
              <a:srgbClr val="FF00FF"/>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grpSp>
      <p:grpSp>
        <p:nvGrpSpPr>
          <p:cNvPr id="25" name="Group 93">
            <a:extLst>
              <a:ext uri="{FF2B5EF4-FFF2-40B4-BE49-F238E27FC236}">
                <a16:creationId xmlns:a16="http://schemas.microsoft.com/office/drawing/2014/main" id="{0E74F783-9424-2347-AFBB-5343AD22FCBA}"/>
              </a:ext>
            </a:extLst>
          </p:cNvPr>
          <p:cNvGrpSpPr>
            <a:grpSpLocks/>
          </p:cNvGrpSpPr>
          <p:nvPr/>
        </p:nvGrpSpPr>
        <p:grpSpPr bwMode="auto">
          <a:xfrm>
            <a:off x="1676400" y="1368425"/>
            <a:ext cx="914400" cy="76200"/>
            <a:chOff x="1152" y="336"/>
            <a:chExt cx="576" cy="48"/>
          </a:xfrm>
        </p:grpSpPr>
        <p:sp>
          <p:nvSpPr>
            <p:cNvPr id="20509" name="Rectangle 29">
              <a:extLst>
                <a:ext uri="{FF2B5EF4-FFF2-40B4-BE49-F238E27FC236}">
                  <a16:creationId xmlns:a16="http://schemas.microsoft.com/office/drawing/2014/main" id="{8A43321D-DF5C-444C-9FD9-9092ED00F4AC}"/>
                </a:ext>
              </a:extLst>
            </p:cNvPr>
            <p:cNvSpPr>
              <a:spLocks noChangeArrowheads="1"/>
            </p:cNvSpPr>
            <p:nvPr/>
          </p:nvSpPr>
          <p:spPr bwMode="auto">
            <a:xfrm>
              <a:off x="1152" y="336"/>
              <a:ext cx="288" cy="48"/>
            </a:xfrm>
            <a:prstGeom prst="rect">
              <a:avLst/>
            </a:prstGeom>
            <a:solidFill>
              <a:srgbClr val="000099"/>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20510" name="Rectangle 30">
              <a:extLst>
                <a:ext uri="{FF2B5EF4-FFF2-40B4-BE49-F238E27FC236}">
                  <a16:creationId xmlns:a16="http://schemas.microsoft.com/office/drawing/2014/main" id="{8D9C2F11-9150-E842-9798-12E9B260AEF0}"/>
                </a:ext>
              </a:extLst>
            </p:cNvPr>
            <p:cNvSpPr>
              <a:spLocks noChangeArrowheads="1"/>
            </p:cNvSpPr>
            <p:nvPr/>
          </p:nvSpPr>
          <p:spPr bwMode="auto">
            <a:xfrm>
              <a:off x="1440" y="336"/>
              <a:ext cx="288" cy="48"/>
            </a:xfrm>
            <a:prstGeom prst="rect">
              <a:avLst/>
            </a:prstGeom>
            <a:solidFill>
              <a:srgbClr val="FF00FF"/>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grpSp>
      <p:sp>
        <p:nvSpPr>
          <p:cNvPr id="28" name="Rectangle 28">
            <a:extLst>
              <a:ext uri="{FF2B5EF4-FFF2-40B4-BE49-F238E27FC236}">
                <a16:creationId xmlns:a16="http://schemas.microsoft.com/office/drawing/2014/main" id="{60DA92A8-A039-B24D-B8B4-CC7972139590}"/>
              </a:ext>
            </a:extLst>
          </p:cNvPr>
          <p:cNvSpPr>
            <a:spLocks noChangeArrowheads="1"/>
          </p:cNvSpPr>
          <p:nvPr/>
        </p:nvSpPr>
        <p:spPr bwMode="auto">
          <a:xfrm>
            <a:off x="3429000" y="1368425"/>
            <a:ext cx="1828800" cy="76200"/>
          </a:xfrm>
          <a:prstGeom prst="rect">
            <a:avLst/>
          </a:prstGeom>
          <a:solidFill>
            <a:srgbClr val="CC0000"/>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grpSp>
        <p:nvGrpSpPr>
          <p:cNvPr id="29" name="Group 95">
            <a:extLst>
              <a:ext uri="{FF2B5EF4-FFF2-40B4-BE49-F238E27FC236}">
                <a16:creationId xmlns:a16="http://schemas.microsoft.com/office/drawing/2014/main" id="{F578979C-567D-9849-8495-421012D38662}"/>
              </a:ext>
            </a:extLst>
          </p:cNvPr>
          <p:cNvGrpSpPr>
            <a:grpSpLocks/>
          </p:cNvGrpSpPr>
          <p:nvPr/>
        </p:nvGrpSpPr>
        <p:grpSpPr bwMode="auto">
          <a:xfrm>
            <a:off x="3429000" y="1444625"/>
            <a:ext cx="1828800" cy="1066800"/>
            <a:chOff x="2304" y="384"/>
            <a:chExt cx="1152" cy="672"/>
          </a:xfrm>
        </p:grpSpPr>
        <p:sp>
          <p:nvSpPr>
            <p:cNvPr id="20505" name="Line 12">
              <a:extLst>
                <a:ext uri="{FF2B5EF4-FFF2-40B4-BE49-F238E27FC236}">
                  <a16:creationId xmlns:a16="http://schemas.microsoft.com/office/drawing/2014/main" id="{DEB40E08-619D-3841-9D89-67EB6C4DFF3A}"/>
                </a:ext>
              </a:extLst>
            </p:cNvPr>
            <p:cNvSpPr>
              <a:spLocks noChangeShapeType="1"/>
            </p:cNvSpPr>
            <p:nvPr/>
          </p:nvSpPr>
          <p:spPr bwMode="auto">
            <a:xfrm>
              <a:off x="2304" y="384"/>
              <a:ext cx="1152"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06" name="Line 13">
              <a:extLst>
                <a:ext uri="{FF2B5EF4-FFF2-40B4-BE49-F238E27FC236}">
                  <a16:creationId xmlns:a16="http://schemas.microsoft.com/office/drawing/2014/main" id="{5E009D0C-9DE2-3F46-8761-76D14DE687FD}"/>
                </a:ext>
              </a:extLst>
            </p:cNvPr>
            <p:cNvSpPr>
              <a:spLocks noChangeShapeType="1"/>
            </p:cNvSpPr>
            <p:nvPr/>
          </p:nvSpPr>
          <p:spPr bwMode="auto">
            <a:xfrm flipH="1">
              <a:off x="2304" y="384"/>
              <a:ext cx="1152" cy="576"/>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07" name="Rectangle 14">
              <a:extLst>
                <a:ext uri="{FF2B5EF4-FFF2-40B4-BE49-F238E27FC236}">
                  <a16:creationId xmlns:a16="http://schemas.microsoft.com/office/drawing/2014/main" id="{58553B41-7B78-B74B-B296-D6A541A9BA4C}"/>
                </a:ext>
              </a:extLst>
            </p:cNvPr>
            <p:cNvSpPr>
              <a:spLocks noChangeArrowheads="1"/>
            </p:cNvSpPr>
            <p:nvPr/>
          </p:nvSpPr>
          <p:spPr bwMode="auto">
            <a:xfrm>
              <a:off x="2304" y="960"/>
              <a:ext cx="1152" cy="48"/>
            </a:xfrm>
            <a:prstGeom prst="rect">
              <a:avLst/>
            </a:prstGeom>
            <a:solidFill>
              <a:srgbClr val="CC0000"/>
            </a:solidFill>
            <a:ln w="9525">
              <a:solidFill>
                <a:srgbClr val="080808"/>
              </a:solidFill>
              <a:miter lim="800000"/>
              <a:headEnd/>
              <a:tailEnd/>
            </a:ln>
          </p:spPr>
          <p:txBody>
            <a:bodyPr wrap="none" anchor="ct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endParaRPr lang="fr-FR" altLang="fr-FR" sz="18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20508" name="Line 36">
              <a:extLst>
                <a:ext uri="{FF2B5EF4-FFF2-40B4-BE49-F238E27FC236}">
                  <a16:creationId xmlns:a16="http://schemas.microsoft.com/office/drawing/2014/main" id="{63431BCD-C62B-664E-A3EF-71DE85676278}"/>
                </a:ext>
              </a:extLst>
            </p:cNvPr>
            <p:cNvSpPr>
              <a:spLocks noChangeShapeType="1"/>
            </p:cNvSpPr>
            <p:nvPr/>
          </p:nvSpPr>
          <p:spPr bwMode="auto">
            <a:xfrm flipH="1">
              <a:off x="2760" y="1056"/>
              <a:ext cx="240" cy="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wrap="none"/>
            <a:lstStyle/>
            <a:p>
              <a:endParaRPr lang="en-GB"/>
            </a:p>
          </p:txBody>
        </p:sp>
      </p:grpSp>
      <p:sp>
        <p:nvSpPr>
          <p:cNvPr id="34" name="Line 74">
            <a:extLst>
              <a:ext uri="{FF2B5EF4-FFF2-40B4-BE49-F238E27FC236}">
                <a16:creationId xmlns:a16="http://schemas.microsoft.com/office/drawing/2014/main" id="{D5611F69-1E25-FA49-BADE-BACF9471E687}"/>
              </a:ext>
            </a:extLst>
          </p:cNvPr>
          <p:cNvSpPr>
            <a:spLocks noChangeShapeType="1"/>
          </p:cNvSpPr>
          <p:nvPr/>
        </p:nvSpPr>
        <p:spPr bwMode="auto">
          <a:xfrm flipV="1">
            <a:off x="1143000" y="2740025"/>
            <a:ext cx="6400800" cy="3657600"/>
          </a:xfrm>
          <a:prstGeom prst="line">
            <a:avLst/>
          </a:prstGeom>
          <a:noFill/>
          <a:ln w="38100">
            <a:solidFill>
              <a:srgbClr val="4D4D4D"/>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nvGrpSpPr>
          <p:cNvPr id="35" name="Group 98">
            <a:extLst>
              <a:ext uri="{FF2B5EF4-FFF2-40B4-BE49-F238E27FC236}">
                <a16:creationId xmlns:a16="http://schemas.microsoft.com/office/drawing/2014/main" id="{901BFE0A-5E12-4C41-B4CB-B23A5605B268}"/>
              </a:ext>
            </a:extLst>
          </p:cNvPr>
          <p:cNvGrpSpPr>
            <a:grpSpLocks/>
          </p:cNvGrpSpPr>
          <p:nvPr/>
        </p:nvGrpSpPr>
        <p:grpSpPr bwMode="auto">
          <a:xfrm>
            <a:off x="3429000" y="3959225"/>
            <a:ext cx="1828800" cy="1143000"/>
            <a:chOff x="2304" y="2400"/>
            <a:chExt cx="1152" cy="720"/>
          </a:xfrm>
        </p:grpSpPr>
        <p:sp>
          <p:nvSpPr>
            <p:cNvPr id="20503" name="Line 87">
              <a:extLst>
                <a:ext uri="{FF2B5EF4-FFF2-40B4-BE49-F238E27FC236}">
                  <a16:creationId xmlns:a16="http://schemas.microsoft.com/office/drawing/2014/main" id="{C512A364-A913-FD41-89F1-823E8ED1C60A}"/>
                </a:ext>
              </a:extLst>
            </p:cNvPr>
            <p:cNvSpPr>
              <a:spLocks noChangeShapeType="1"/>
            </p:cNvSpPr>
            <p:nvPr/>
          </p:nvSpPr>
          <p:spPr bwMode="auto">
            <a:xfrm flipV="1">
              <a:off x="2304" y="2448"/>
              <a:ext cx="1152" cy="672"/>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04" name="Line 65">
              <a:extLst>
                <a:ext uri="{FF2B5EF4-FFF2-40B4-BE49-F238E27FC236}">
                  <a16:creationId xmlns:a16="http://schemas.microsoft.com/office/drawing/2014/main" id="{A2919919-51E8-4C4C-A5A9-DC42885932D8}"/>
                </a:ext>
              </a:extLst>
            </p:cNvPr>
            <p:cNvSpPr>
              <a:spLocks noChangeShapeType="1"/>
            </p:cNvSpPr>
            <p:nvPr/>
          </p:nvSpPr>
          <p:spPr bwMode="auto">
            <a:xfrm flipH="1" flipV="1">
              <a:off x="2304" y="2400"/>
              <a:ext cx="1152" cy="6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grpSp>
        <p:nvGrpSpPr>
          <p:cNvPr id="38" name="Group 91">
            <a:extLst>
              <a:ext uri="{FF2B5EF4-FFF2-40B4-BE49-F238E27FC236}">
                <a16:creationId xmlns:a16="http://schemas.microsoft.com/office/drawing/2014/main" id="{E6125E23-B9D9-6844-A1F9-0233D7E9A5B7}"/>
              </a:ext>
            </a:extLst>
          </p:cNvPr>
          <p:cNvGrpSpPr>
            <a:grpSpLocks/>
          </p:cNvGrpSpPr>
          <p:nvPr/>
        </p:nvGrpSpPr>
        <p:grpSpPr bwMode="auto">
          <a:xfrm>
            <a:off x="5943600" y="2740025"/>
            <a:ext cx="2057400" cy="914400"/>
            <a:chOff x="3888" y="1632"/>
            <a:chExt cx="1296" cy="576"/>
          </a:xfrm>
        </p:grpSpPr>
        <p:sp>
          <p:nvSpPr>
            <p:cNvPr id="20501" name="Line 66">
              <a:extLst>
                <a:ext uri="{FF2B5EF4-FFF2-40B4-BE49-F238E27FC236}">
                  <a16:creationId xmlns:a16="http://schemas.microsoft.com/office/drawing/2014/main" id="{66DEAC34-DF0D-B442-A280-B4087D2A02A7}"/>
                </a:ext>
              </a:extLst>
            </p:cNvPr>
            <p:cNvSpPr>
              <a:spLocks noChangeShapeType="1"/>
            </p:cNvSpPr>
            <p:nvPr/>
          </p:nvSpPr>
          <p:spPr bwMode="auto">
            <a:xfrm flipV="1">
              <a:off x="4176" y="1632"/>
              <a:ext cx="1008" cy="576"/>
            </a:xfrm>
            <a:prstGeom prst="line">
              <a:avLst/>
            </a:prstGeom>
            <a:noFill/>
            <a:ln w="38100">
              <a:solidFill>
                <a:srgbClr val="4D4D4D"/>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02" name="Line 90">
              <a:extLst>
                <a:ext uri="{FF2B5EF4-FFF2-40B4-BE49-F238E27FC236}">
                  <a16:creationId xmlns:a16="http://schemas.microsoft.com/office/drawing/2014/main" id="{66E67ABB-15CB-5246-8221-1F26760E79D2}"/>
                </a:ext>
              </a:extLst>
            </p:cNvPr>
            <p:cNvSpPr>
              <a:spLocks noChangeShapeType="1"/>
            </p:cNvSpPr>
            <p:nvPr/>
          </p:nvSpPr>
          <p:spPr bwMode="auto">
            <a:xfrm flipV="1">
              <a:off x="3888" y="1632"/>
              <a:ext cx="1008" cy="576"/>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grpSp>
        <p:nvGrpSpPr>
          <p:cNvPr id="41" name="Group 103">
            <a:extLst>
              <a:ext uri="{FF2B5EF4-FFF2-40B4-BE49-F238E27FC236}">
                <a16:creationId xmlns:a16="http://schemas.microsoft.com/office/drawing/2014/main" id="{C81435F8-90BC-C94A-ACCD-1D3DE0206DA5}"/>
              </a:ext>
            </a:extLst>
          </p:cNvPr>
          <p:cNvGrpSpPr>
            <a:grpSpLocks/>
          </p:cNvGrpSpPr>
          <p:nvPr/>
        </p:nvGrpSpPr>
        <p:grpSpPr bwMode="auto">
          <a:xfrm>
            <a:off x="1600200" y="5559425"/>
            <a:ext cx="990600" cy="533400"/>
            <a:chOff x="1152" y="3408"/>
            <a:chExt cx="624" cy="336"/>
          </a:xfrm>
        </p:grpSpPr>
        <p:sp>
          <p:nvSpPr>
            <p:cNvPr id="20498" name="Line 63">
              <a:extLst>
                <a:ext uri="{FF2B5EF4-FFF2-40B4-BE49-F238E27FC236}">
                  <a16:creationId xmlns:a16="http://schemas.microsoft.com/office/drawing/2014/main" id="{A7F8737B-9858-F845-B8E5-6CCCD1178175}"/>
                </a:ext>
              </a:extLst>
            </p:cNvPr>
            <p:cNvSpPr>
              <a:spLocks noChangeShapeType="1"/>
            </p:cNvSpPr>
            <p:nvPr/>
          </p:nvSpPr>
          <p:spPr bwMode="auto">
            <a:xfrm flipV="1">
              <a:off x="1152" y="3456"/>
              <a:ext cx="240" cy="144"/>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499" name="Line 101">
              <a:extLst>
                <a:ext uri="{FF2B5EF4-FFF2-40B4-BE49-F238E27FC236}">
                  <a16:creationId xmlns:a16="http://schemas.microsoft.com/office/drawing/2014/main" id="{7476C0B5-C639-C74E-AFD5-F83A06FE3EA2}"/>
                </a:ext>
              </a:extLst>
            </p:cNvPr>
            <p:cNvSpPr>
              <a:spLocks noChangeShapeType="1"/>
            </p:cNvSpPr>
            <p:nvPr/>
          </p:nvSpPr>
          <p:spPr bwMode="auto">
            <a:xfrm flipV="1">
              <a:off x="1200" y="3408"/>
              <a:ext cx="576" cy="336"/>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20500" name="Line 102">
              <a:extLst>
                <a:ext uri="{FF2B5EF4-FFF2-40B4-BE49-F238E27FC236}">
                  <a16:creationId xmlns:a16="http://schemas.microsoft.com/office/drawing/2014/main" id="{6E72DD18-21F2-FB40-84F7-85EA43CC3F37}"/>
                </a:ext>
              </a:extLst>
            </p:cNvPr>
            <p:cNvSpPr>
              <a:spLocks noChangeShapeType="1"/>
            </p:cNvSpPr>
            <p:nvPr/>
          </p:nvSpPr>
          <p:spPr bwMode="auto">
            <a:xfrm flipV="1">
              <a:off x="1536" y="3600"/>
              <a:ext cx="240" cy="144"/>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sp>
        <p:nvSpPr>
          <p:cNvPr id="45" name="Text Box 108">
            <a:extLst>
              <a:ext uri="{FF2B5EF4-FFF2-40B4-BE49-F238E27FC236}">
                <a16:creationId xmlns:a16="http://schemas.microsoft.com/office/drawing/2014/main" id="{F52D4952-867B-F94D-B248-33D344FEA49E}"/>
              </a:ext>
            </a:extLst>
          </p:cNvPr>
          <p:cNvSpPr txBox="1">
            <a:spLocks noChangeArrowheads="1"/>
          </p:cNvSpPr>
          <p:nvPr/>
        </p:nvSpPr>
        <p:spPr bwMode="auto">
          <a:xfrm>
            <a:off x="1143000" y="987425"/>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eaLnBrk="1" hangingPunct="1">
              <a:spcBef>
                <a:spcPct val="50000"/>
              </a:spcBef>
              <a:buFontTx/>
              <a:buNone/>
            </a:pPr>
            <a:r>
              <a:rPr lang="en-US" altLang="fr-FR" sz="2000" b="1">
                <a:solidFill>
                  <a:srgbClr val="0717FF"/>
                </a:solidFill>
                <a:latin typeface="Helvetica" pitchFamily="2" charset="0"/>
                <a:ea typeface="ＭＳ Ｐゴシック" panose="020B0600070205080204" pitchFamily="34" charset="-128"/>
                <a:cs typeface="ＭＳ Ｐゴシック" panose="020B0600070205080204" pitchFamily="34" charset="-128"/>
              </a:rPr>
              <a:t>Translocation</a:t>
            </a:r>
            <a:endParaRPr lang="en-US" altLang="fr-FR" sz="1600">
              <a:latin typeface="Impact" panose="020B0806030902050204" pitchFamily="34" charset="0"/>
              <a:ea typeface="ＭＳ Ｐゴシック" panose="020B0600070205080204" pitchFamily="34" charset="-128"/>
              <a:cs typeface="ＭＳ Ｐゴシック" panose="020B0600070205080204" pitchFamily="34" charset="-128"/>
            </a:endParaRPr>
          </a:p>
        </p:txBody>
      </p:sp>
      <p:sp>
        <p:nvSpPr>
          <p:cNvPr id="46" name="Text Box 109">
            <a:extLst>
              <a:ext uri="{FF2B5EF4-FFF2-40B4-BE49-F238E27FC236}">
                <a16:creationId xmlns:a16="http://schemas.microsoft.com/office/drawing/2014/main" id="{691393B6-C401-E742-93EC-C6B32A2B4206}"/>
              </a:ext>
            </a:extLst>
          </p:cNvPr>
          <p:cNvSpPr txBox="1">
            <a:spLocks noChangeArrowheads="1"/>
          </p:cNvSpPr>
          <p:nvPr/>
        </p:nvSpPr>
        <p:spPr bwMode="auto">
          <a:xfrm>
            <a:off x="3429000" y="98742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eaLnBrk="1" hangingPunct="1">
              <a:spcBef>
                <a:spcPct val="50000"/>
              </a:spcBef>
              <a:buFontTx/>
              <a:buNone/>
            </a:pPr>
            <a:r>
              <a:rPr lang="en-US" altLang="fr-FR" sz="2000" b="1">
                <a:solidFill>
                  <a:srgbClr val="0717FF"/>
                </a:solidFill>
                <a:latin typeface="Helvetica" pitchFamily="2" charset="0"/>
                <a:ea typeface="ＭＳ Ｐゴシック" panose="020B0600070205080204" pitchFamily="34" charset="-128"/>
                <a:cs typeface="ＭＳ Ｐゴシック" panose="020B0600070205080204" pitchFamily="34" charset="-128"/>
              </a:rPr>
              <a:t>Inversion</a:t>
            </a:r>
            <a:endParaRPr lang="en-US" altLang="fr-FR" sz="2000" b="1">
              <a:latin typeface="Helvetica" pitchFamily="2" charset="0"/>
              <a:ea typeface="ＭＳ Ｐゴシック" panose="020B0600070205080204" pitchFamily="34" charset="-128"/>
              <a:cs typeface="ＭＳ Ｐゴシック" panose="020B0600070205080204" pitchFamily="34" charset="-128"/>
            </a:endParaRPr>
          </a:p>
        </p:txBody>
      </p:sp>
      <p:sp>
        <p:nvSpPr>
          <p:cNvPr id="47" name="Text Box 110">
            <a:extLst>
              <a:ext uri="{FF2B5EF4-FFF2-40B4-BE49-F238E27FC236}">
                <a16:creationId xmlns:a16="http://schemas.microsoft.com/office/drawing/2014/main" id="{90B3FE62-A40E-774C-A812-8C6C1DB06090}"/>
              </a:ext>
            </a:extLst>
          </p:cNvPr>
          <p:cNvSpPr txBox="1">
            <a:spLocks noChangeArrowheads="1"/>
          </p:cNvSpPr>
          <p:nvPr/>
        </p:nvSpPr>
        <p:spPr bwMode="auto">
          <a:xfrm>
            <a:off x="5715000" y="987425"/>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eaLnBrk="1" hangingPunct="1">
              <a:spcBef>
                <a:spcPct val="50000"/>
              </a:spcBef>
              <a:buFontTx/>
              <a:buNone/>
            </a:pPr>
            <a:r>
              <a:rPr lang="en-US" altLang="fr-FR" sz="2000" b="1">
                <a:solidFill>
                  <a:srgbClr val="0717FF"/>
                </a:solidFill>
                <a:latin typeface="Helvetica" pitchFamily="2" charset="0"/>
                <a:ea typeface="ＭＳ Ｐゴシック" panose="020B0600070205080204" pitchFamily="34" charset="-128"/>
                <a:cs typeface="ＭＳ Ｐゴシック" panose="020B0600070205080204" pitchFamily="34" charset="-128"/>
              </a:rPr>
              <a:t>Insertion</a:t>
            </a:r>
            <a:endParaRPr lang="en-US" altLang="fr-FR" sz="1600">
              <a:latin typeface="Impact" panose="020B0806030902050204" pitchFamily="34" charset="0"/>
              <a:ea typeface="ＭＳ Ｐゴシック" panose="020B0600070205080204" pitchFamily="34" charset="-128"/>
              <a:cs typeface="ＭＳ Ｐゴシック" panose="020B0600070205080204" pitchFamily="34" charset="-128"/>
            </a:endParaRPr>
          </a:p>
        </p:txBody>
      </p:sp>
      <p:sp>
        <p:nvSpPr>
          <p:cNvPr id="20495" name="Rectangle 115">
            <a:extLst>
              <a:ext uri="{FF2B5EF4-FFF2-40B4-BE49-F238E27FC236}">
                <a16:creationId xmlns:a16="http://schemas.microsoft.com/office/drawing/2014/main" id="{76287DA1-ED51-7846-BC28-E553B0316E65}"/>
              </a:ext>
            </a:extLst>
          </p:cNvPr>
          <p:cNvSpPr>
            <a:spLocks noChangeArrowheads="1"/>
          </p:cNvSpPr>
          <p:nvPr/>
        </p:nvSpPr>
        <p:spPr bwMode="auto">
          <a:xfrm>
            <a:off x="0" y="6518275"/>
            <a:ext cx="594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US" altLang="fr-FR" sz="1600" b="1">
                <a:solidFill>
                  <a:srgbClr val="0717FF"/>
                </a:solidFill>
                <a:latin typeface="Arial" panose="020B0604020202020204" pitchFamily="34" charset="0"/>
                <a:ea typeface="ＭＳ Ｐゴシック" panose="020B0600070205080204" pitchFamily="34" charset="-128"/>
                <a:cs typeface="ＭＳ Ｐゴシック" panose="020B0600070205080204" pitchFamily="34" charset="-128"/>
              </a:rPr>
              <a:t>http://</a:t>
            </a:r>
            <a:r>
              <a:rPr lang="fr-FR" altLang="fr-FR" sz="1600" b="1">
                <a:solidFill>
                  <a:srgbClr val="0717FF"/>
                </a:solidFill>
                <a:latin typeface="Arial" panose="020B0604020202020204" pitchFamily="34" charset="0"/>
                <a:ea typeface="ＭＳ Ｐゴシック" panose="020B0600070205080204" pitchFamily="34" charset="-128"/>
                <a:cs typeface="ＭＳ Ｐゴシック" panose="020B0600070205080204" pitchFamily="34" charset="-128"/>
              </a:rPr>
              <a:t>cbcb.umd.edu/.../Lecture10_MUMmer_alignment.ppt</a:t>
            </a:r>
            <a:endParaRPr lang="en-US" altLang="fr-FR" sz="2400" b="1">
              <a:solidFill>
                <a:srgbClr val="006621"/>
              </a:solidFill>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20496" name="Text Box 52">
            <a:extLst>
              <a:ext uri="{FF2B5EF4-FFF2-40B4-BE49-F238E27FC236}">
                <a16:creationId xmlns:a16="http://schemas.microsoft.com/office/drawing/2014/main" id="{42EFF855-29CE-AA44-A6E5-DC4B8C4CA4BD}"/>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fr-FR" altLang="fr-FR" sz="3600" b="1">
                <a:solidFill>
                  <a:srgbClr val="0717FF"/>
                </a:solidFill>
                <a:latin typeface="Helvetica" pitchFamily="2" charset="0"/>
                <a:ea typeface="ＭＳ Ｐゴシック" panose="020B0600070205080204" pitchFamily="34" charset="-128"/>
                <a:cs typeface="ＭＳ Ｐゴシック" panose="020B0600070205080204" pitchFamily="34" charset="-128"/>
              </a:rPr>
              <a:t>Whole Alignment of two genomes</a:t>
            </a:r>
            <a:endParaRPr lang="fr-FR" altLang="fr-FR" sz="36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50" name="Text Box 53">
            <a:extLst>
              <a:ext uri="{FF2B5EF4-FFF2-40B4-BE49-F238E27FC236}">
                <a16:creationId xmlns:a16="http://schemas.microsoft.com/office/drawing/2014/main" id="{638F6F76-9CFE-9344-9C45-BDFF7F395FBC}"/>
              </a:ext>
            </a:extLst>
          </p:cNvPr>
          <p:cNvSpPr txBox="1">
            <a:spLocks noChangeArrowheads="1"/>
          </p:cNvSpPr>
          <p:nvPr/>
        </p:nvSpPr>
        <p:spPr bwMode="auto">
          <a:xfrm>
            <a:off x="4267200" y="5026025"/>
            <a:ext cx="4800600" cy="131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50000"/>
              </a:spcBef>
              <a:buFontTx/>
              <a:buNone/>
            </a:pPr>
            <a:r>
              <a:rPr lang="fr-FR" altLang="fr-FR" sz="4000" b="1">
                <a:solidFill>
                  <a:srgbClr val="FB0817"/>
                </a:solidFill>
                <a:latin typeface="Helvetica" pitchFamily="2" charset="0"/>
                <a:ea typeface="ＭＳ Ｐゴシック" panose="020B0600070205080204" pitchFamily="34" charset="-128"/>
                <a:cs typeface="ＭＳ Ｐゴシック" panose="020B0600070205080204" pitchFamily="34" charset="-128"/>
              </a:rPr>
              <a:t>•</a:t>
            </a:r>
            <a:r>
              <a:rPr lang="fr-FR" altLang="fr-FR" sz="2400" b="1">
                <a:latin typeface="Helvetica" pitchFamily="2" charset="0"/>
                <a:ea typeface="ＭＳ Ｐゴシック" panose="020B0600070205080204" pitchFamily="34" charset="-128"/>
                <a:cs typeface="ＭＳ Ｐゴシック" panose="020B0600070205080204" pitchFamily="34" charset="-128"/>
              </a:rPr>
              <a:t> </a:t>
            </a:r>
            <a:r>
              <a:rPr lang="fr-FR" altLang="fr-FR" sz="2400" b="1">
                <a:solidFill>
                  <a:srgbClr val="0717FF"/>
                </a:solidFill>
                <a:latin typeface="Helvetica" pitchFamily="2" charset="0"/>
                <a:ea typeface="ＭＳ Ｐゴシック" panose="020B0600070205080204" pitchFamily="34" charset="-128"/>
                <a:cs typeface="ＭＳ Ｐゴシック" panose="020B0600070205080204" pitchFamily="34" charset="-128"/>
              </a:rPr>
              <a:t>Synteny detection</a:t>
            </a:r>
            <a:endParaRPr lang="fr-FR" altLang="fr-FR" sz="2400" b="1">
              <a:latin typeface="Helvetica" pitchFamily="2" charset="0"/>
              <a:ea typeface="ＭＳ Ｐゴシック" panose="020B0600070205080204" pitchFamily="34" charset="-128"/>
              <a:cs typeface="ＭＳ Ｐゴシック" panose="020B0600070205080204" pitchFamily="34" charset="-128"/>
            </a:endParaRPr>
          </a:p>
          <a:p>
            <a:pPr>
              <a:lnSpc>
                <a:spcPct val="50000"/>
              </a:lnSpc>
              <a:spcBef>
                <a:spcPct val="50000"/>
              </a:spcBef>
              <a:buFontTx/>
              <a:buNone/>
            </a:pPr>
            <a:r>
              <a:rPr lang="fr-FR" altLang="fr-FR" sz="4000" b="1">
                <a:solidFill>
                  <a:srgbClr val="FB0817"/>
                </a:solidFill>
                <a:latin typeface="Helvetica" pitchFamily="2" charset="0"/>
                <a:ea typeface="ＭＳ Ｐゴシック" panose="020B0600070205080204" pitchFamily="34" charset="-128"/>
                <a:cs typeface="ＭＳ Ｐゴシック" panose="020B0600070205080204" pitchFamily="34" charset="-128"/>
              </a:rPr>
              <a:t>•</a:t>
            </a:r>
            <a:r>
              <a:rPr lang="fr-FR" altLang="fr-FR" sz="2400" b="1">
                <a:latin typeface="Helvetica" pitchFamily="2" charset="0"/>
                <a:ea typeface="ＭＳ Ｐゴシック" panose="020B0600070205080204" pitchFamily="34" charset="-128"/>
                <a:cs typeface="ＭＳ Ｐゴシック" panose="020B0600070205080204" pitchFamily="34" charset="-128"/>
              </a:rPr>
              <a:t> </a:t>
            </a:r>
            <a:r>
              <a:rPr lang="fr-FR" altLang="fr-FR" sz="2400" b="1">
                <a:solidFill>
                  <a:srgbClr val="0717FF"/>
                </a:solidFill>
                <a:latin typeface="Helvetica" pitchFamily="2" charset="0"/>
                <a:ea typeface="ＭＳ Ｐゴシック" panose="020B0600070205080204" pitchFamily="34" charset="-128"/>
                <a:cs typeface="ＭＳ Ｐゴシック" panose="020B0600070205080204" pitchFamily="34" charset="-128"/>
              </a:rPr>
              <a:t>Genomic Repeats detection</a:t>
            </a:r>
            <a:endParaRPr lang="fr-FR" altLang="fr-FR" sz="2400" b="1">
              <a:latin typeface="Helvetica" pitchFamily="2" charset="0"/>
              <a:ea typeface="ＭＳ Ｐゴシック" panose="020B0600070205080204" pitchFamily="34" charset="-128"/>
              <a:cs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34"/>
                                        </p:tgtEl>
                                        <p:attrNameLst>
                                          <p:attrName>style.visibility</p:attrName>
                                        </p:attrNameLst>
                                      </p:cBhvr>
                                      <p:to>
                                        <p:strVal val="visible"/>
                                      </p:to>
                                    </p:set>
                                  </p:childTnLst>
                                </p:cTn>
                              </p:par>
                            </p:childTnLst>
                          </p:cTn>
                        </p:par>
                        <p:par>
                          <p:cTn id="10" fill="hold" nodeType="afterGroup">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slide(fromBottom)">
                                      <p:cBhvr>
                                        <p:cTn id="13" dur="500"/>
                                        <p:tgtEl>
                                          <p:spTgt spid="45"/>
                                        </p:tgtEl>
                                      </p:cBhvr>
                                    </p:animEffect>
                                  </p:childTnLst>
                                </p:cTn>
                              </p:par>
                            </p:childTnLst>
                          </p:cTn>
                        </p:par>
                        <p:par>
                          <p:cTn id="14" fill="hold" nodeType="afterGroup">
                            <p:stCondLst>
                              <p:cond delay="1500"/>
                            </p:stCondLst>
                            <p:childTnLst>
                              <p:par>
                                <p:cTn id="15" presetID="1" presetClass="entr" presetSubtype="0" fill="hold" nodeType="afterEffect">
                                  <p:stCondLst>
                                    <p:cond delay="0"/>
                                  </p:stCondLst>
                                  <p:childTnLst>
                                    <p:set>
                                      <p:cBhvr>
                                        <p:cTn id="16" dur="1" fill="hold">
                                          <p:stCondLst>
                                            <p:cond delay="499"/>
                                          </p:stCondLst>
                                        </p:cTn>
                                        <p:tgtEl>
                                          <p:spTgt spid="25"/>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nodeType="afterEffect">
                                  <p:stCondLst>
                                    <p:cond delay="0"/>
                                  </p:stCondLst>
                                  <p:childTnLst>
                                    <p:set>
                                      <p:cBhvr>
                                        <p:cTn id="19" dur="1" fill="hold">
                                          <p:stCondLst>
                                            <p:cond delay="499"/>
                                          </p:stCondLst>
                                        </p:cTn>
                                        <p:tgtEl>
                                          <p:spTgt spid="18"/>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0"/>
                                  </p:stCondLst>
                                  <p:childTnLst>
                                    <p:set>
                                      <p:cBhvr>
                                        <p:cTn id="22" dur="1" fill="hold">
                                          <p:stCondLst>
                                            <p:cond delay="499"/>
                                          </p:stCondLst>
                                        </p:cTn>
                                        <p:tgtEl>
                                          <p:spTgt spid="41"/>
                                        </p:tgtEl>
                                        <p:attrNameLst>
                                          <p:attrName>style.visibility</p:attrName>
                                        </p:attrNameLst>
                                      </p:cBhvr>
                                      <p:to>
                                        <p:strVal val="visible"/>
                                      </p:to>
                                    </p:set>
                                  </p:childTnLst>
                                </p:cTn>
                              </p:par>
                            </p:childTnLst>
                          </p:cTn>
                        </p:par>
                        <p:par>
                          <p:cTn id="23" fill="hold" nodeType="afterGroup">
                            <p:stCondLst>
                              <p:cond delay="3000"/>
                            </p:stCondLst>
                            <p:childTnLst>
                              <p:par>
                                <p:cTn id="24" presetID="12" presetClass="entr" presetSubtype="4"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slide(fromBottom)">
                                      <p:cBhvr>
                                        <p:cTn id="26" dur="500"/>
                                        <p:tgtEl>
                                          <p:spTgt spid="46"/>
                                        </p:tgtEl>
                                      </p:cBhvr>
                                    </p:animEffec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28"/>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nodeType="afterEffect">
                                  <p:stCondLst>
                                    <p:cond delay="0"/>
                                  </p:stCondLst>
                                  <p:childTnLst>
                                    <p:set>
                                      <p:cBhvr>
                                        <p:cTn id="32" dur="1" fill="hold">
                                          <p:stCondLst>
                                            <p:cond delay="499"/>
                                          </p:stCondLst>
                                        </p:cTn>
                                        <p:tgtEl>
                                          <p:spTgt spid="29"/>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nodeType="afterEffect">
                                  <p:stCondLst>
                                    <p:cond delay="0"/>
                                  </p:stCondLst>
                                  <p:childTnLst>
                                    <p:set>
                                      <p:cBhvr>
                                        <p:cTn id="35" dur="1" fill="hold">
                                          <p:stCondLst>
                                            <p:cond delay="499"/>
                                          </p:stCondLst>
                                        </p:cTn>
                                        <p:tgtEl>
                                          <p:spTgt spid="35"/>
                                        </p:tgtEl>
                                        <p:attrNameLst>
                                          <p:attrName>style.visibility</p:attrName>
                                        </p:attrNameLst>
                                      </p:cBhvr>
                                      <p:to>
                                        <p:strVal val="visible"/>
                                      </p:to>
                                    </p:set>
                                  </p:childTnLst>
                                </p:cTn>
                              </p:par>
                            </p:childTnLst>
                          </p:cTn>
                        </p:par>
                        <p:par>
                          <p:cTn id="36" fill="hold" nodeType="afterGroup">
                            <p:stCondLst>
                              <p:cond delay="5000"/>
                            </p:stCondLst>
                            <p:childTnLst>
                              <p:par>
                                <p:cTn id="37" presetID="12" presetClass="entr" presetSubtype="4"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slide(fromBottom)">
                                      <p:cBhvr>
                                        <p:cTn id="39" dur="500"/>
                                        <p:tgtEl>
                                          <p:spTgt spid="47"/>
                                        </p:tgtEl>
                                      </p:cBhvr>
                                    </p:animEffect>
                                  </p:childTnLst>
                                </p:cTn>
                              </p:par>
                            </p:childTnLst>
                          </p:cTn>
                        </p:par>
                        <p:par>
                          <p:cTn id="40" fill="hold" nodeType="afterGroup">
                            <p:stCondLst>
                              <p:cond delay="5500"/>
                            </p:stCondLst>
                            <p:childTnLst>
                              <p:par>
                                <p:cTn id="41" presetID="1" presetClass="entr" presetSubtype="0" fill="hold" nodeType="afterEffect">
                                  <p:stCondLst>
                                    <p:cond delay="0"/>
                                  </p:stCondLst>
                                  <p:childTnLst>
                                    <p:set>
                                      <p:cBhvr>
                                        <p:cTn id="42" dur="1" fill="hold">
                                          <p:stCondLst>
                                            <p:cond delay="499"/>
                                          </p:stCondLst>
                                        </p:cTn>
                                        <p:tgtEl>
                                          <p:spTgt spid="12"/>
                                        </p:tgtEl>
                                        <p:attrNameLst>
                                          <p:attrName>style.visibility</p:attrName>
                                        </p:attrNameLst>
                                      </p:cBhvr>
                                      <p:to>
                                        <p:strVal val="visible"/>
                                      </p:to>
                                    </p:set>
                                  </p:childTnLst>
                                </p:cTn>
                              </p:par>
                            </p:childTnLst>
                          </p:cTn>
                        </p:par>
                        <p:par>
                          <p:cTn id="43" fill="hold" nodeType="afterGroup">
                            <p:stCondLst>
                              <p:cond delay="6000"/>
                            </p:stCondLst>
                            <p:childTnLst>
                              <p:par>
                                <p:cTn id="44" presetID="1" presetClass="entr" presetSubtype="0" fill="hold" nodeType="afterEffect">
                                  <p:stCondLst>
                                    <p:cond delay="0"/>
                                  </p:stCondLst>
                                  <p:childTnLst>
                                    <p:set>
                                      <p:cBhvr>
                                        <p:cTn id="45" dur="1" fill="hold">
                                          <p:stCondLst>
                                            <p:cond delay="499"/>
                                          </p:stCondLst>
                                        </p:cTn>
                                        <p:tgtEl>
                                          <p:spTgt spid="38"/>
                                        </p:tgtEl>
                                        <p:attrNameLst>
                                          <p:attrName>style.visibility</p:attrName>
                                        </p:attrNameLst>
                                      </p:cBhvr>
                                      <p:to>
                                        <p:strVal val="visible"/>
                                      </p:to>
                                    </p:set>
                                  </p:childTnLst>
                                </p:cTn>
                              </p:par>
                            </p:childTnLst>
                          </p:cTn>
                        </p:par>
                        <p:par>
                          <p:cTn id="46" fill="hold" nodeType="afterGroup">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utoUpdateAnimBg="0"/>
      <p:bldP spid="45" grpId="0" autoUpdateAnimBg="0"/>
      <p:bldP spid="46" grpId="0" autoUpdateAnimBg="0"/>
      <p:bldP spid="47" grpId="0" autoUpdateAnimBg="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3">
            <a:extLst>
              <a:ext uri="{FF2B5EF4-FFF2-40B4-BE49-F238E27FC236}">
                <a16:creationId xmlns:a16="http://schemas.microsoft.com/office/drawing/2014/main" id="{A0CE027A-0DD9-6847-93DA-329ABD8F3719}"/>
              </a:ext>
            </a:extLst>
          </p:cNvPr>
          <p:cNvSpPr txBox="1">
            <a:spLocks noChangeArrowheads="1"/>
          </p:cNvSpPr>
          <p:nvPr/>
        </p:nvSpPr>
        <p:spPr bwMode="auto">
          <a:xfrm>
            <a:off x="228600" y="6248400"/>
            <a:ext cx="8915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50000"/>
              </a:spcBef>
              <a:buFontTx/>
              <a:buNone/>
            </a:pPr>
            <a:r>
              <a:rPr lang="fr-FR" altLang="fr-FR" sz="1200" b="1">
                <a:solidFill>
                  <a:srgbClr val="2A4A8C"/>
                </a:solidFill>
                <a:latin typeface="Helvetica" pitchFamily="2" charset="0"/>
                <a:ea typeface="ＭＳ Ｐゴシック" panose="020B0600070205080204" pitchFamily="34" charset="-128"/>
                <a:cs typeface="ＭＳ Ｐゴシック" panose="020B0600070205080204" pitchFamily="34" charset="-128"/>
              </a:rPr>
              <a:t>Aaron E. Darling, Istvan Miklos, Mark A. Ragan (2008). </a:t>
            </a:r>
            <a:r>
              <a:rPr lang="fr-FR" altLang="fr-FR" sz="1200" b="1">
                <a:latin typeface="Helvetica" pitchFamily="2" charset="0"/>
                <a:ea typeface="ＭＳ Ｐゴシック" panose="020B0600070205080204" pitchFamily="34" charset="-128"/>
                <a:cs typeface="ＭＳ Ｐゴシック" panose="020B0600070205080204" pitchFamily="34" charset="-128"/>
              </a:rPr>
              <a:t>Dynamics of Genome Rearrangement in Bacterial Populations. PLoS Genet. 2008 July; 4(7): e1000128.</a:t>
            </a:r>
            <a:endParaRPr lang="fr-FR" altLang="fr-FR" sz="2400">
              <a:latin typeface="Arial" panose="020B0604020202020204" pitchFamily="34" charset="0"/>
              <a:ea typeface="ＭＳ Ｐゴシック" panose="020B0600070205080204" pitchFamily="34" charset="-128"/>
              <a:cs typeface="ＭＳ Ｐゴシック" panose="020B0600070205080204" pitchFamily="34" charset="-128"/>
            </a:endParaRPr>
          </a:p>
        </p:txBody>
      </p:sp>
      <p:sp>
        <p:nvSpPr>
          <p:cNvPr id="21506" name="Text Box 4">
            <a:extLst>
              <a:ext uri="{FF2B5EF4-FFF2-40B4-BE49-F238E27FC236}">
                <a16:creationId xmlns:a16="http://schemas.microsoft.com/office/drawing/2014/main" id="{1402623B-9BEE-A24E-8470-A91F7D0663F3}"/>
              </a:ext>
            </a:extLst>
          </p:cNvPr>
          <p:cNvSpPr txBox="1">
            <a:spLocks noChangeArrowheads="1"/>
          </p:cNvSpPr>
          <p:nvPr/>
        </p:nvSpPr>
        <p:spPr bwMode="auto">
          <a:xfrm>
            <a:off x="0" y="0"/>
            <a:ext cx="9144000" cy="519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fr-FR" altLang="fr-FR" sz="2800" b="1">
                <a:solidFill>
                  <a:srgbClr val="0717FF"/>
                </a:solidFill>
                <a:latin typeface="Helvetica" pitchFamily="2" charset="0"/>
                <a:ea typeface="ＭＳ Ｐゴシック" panose="020B0600070205080204" pitchFamily="34" charset="-128"/>
                <a:cs typeface="ＭＳ Ｐゴシック" panose="020B0600070205080204" pitchFamily="34" charset="-128"/>
              </a:rPr>
              <a:t>Example of Multiple whole genome alignments</a:t>
            </a:r>
            <a:endParaRPr lang="fr-FR" altLang="fr-FR" sz="2400">
              <a:latin typeface="Arial" panose="020B0604020202020204" pitchFamily="34" charset="0"/>
              <a:ea typeface="ＭＳ Ｐゴシック" panose="020B0600070205080204" pitchFamily="34" charset="-128"/>
              <a:cs typeface="ＭＳ Ｐゴシック" panose="020B0600070205080204" pitchFamily="34" charset="-128"/>
            </a:endParaRPr>
          </a:p>
        </p:txBody>
      </p:sp>
      <p:pic>
        <p:nvPicPr>
          <p:cNvPr id="21507" name="Picture 5">
            <a:extLst>
              <a:ext uri="{FF2B5EF4-FFF2-40B4-BE49-F238E27FC236}">
                <a16:creationId xmlns:a16="http://schemas.microsoft.com/office/drawing/2014/main" id="{D6C791E5-BD7F-664C-8DC4-DA83DFD03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80706747-7D31-5044-A37E-BFFCA9FA9E23}"/>
              </a:ext>
            </a:extLst>
          </p:cNvPr>
          <p:cNvSpPr txBox="1">
            <a:spLocks noChangeArrowheads="1"/>
          </p:cNvSpPr>
          <p:nvPr/>
        </p:nvSpPr>
        <p:spPr bwMode="auto">
          <a:xfrm>
            <a:off x="304800" y="457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x-none" altLang="x-none">
              <a:latin typeface="Times" charset="0"/>
            </a:endParaRPr>
          </a:p>
        </p:txBody>
      </p:sp>
      <p:sp>
        <p:nvSpPr>
          <p:cNvPr id="22530" name="Text Box 3">
            <a:extLst>
              <a:ext uri="{FF2B5EF4-FFF2-40B4-BE49-F238E27FC236}">
                <a16:creationId xmlns:a16="http://schemas.microsoft.com/office/drawing/2014/main" id="{D6E51A97-312A-4842-A3BE-DB76C7BC9E91}"/>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3600" b="1">
                <a:solidFill>
                  <a:srgbClr val="0000FF"/>
                </a:solidFill>
                <a:latin typeface="Arial" panose="020B0604020202020204" pitchFamily="34" charset="0"/>
                <a:cs typeface="Arial" panose="020B0604020202020204" pitchFamily="34" charset="0"/>
              </a:rPr>
              <a:t>Aligning genomes or large sequences</a:t>
            </a:r>
            <a:endParaRPr lang="en-GB" altLang="fr-FR" sz="3600">
              <a:solidFill>
                <a:srgbClr val="0000FF"/>
              </a:solidFill>
              <a:latin typeface="Arial" panose="020B0604020202020204" pitchFamily="34" charset="0"/>
              <a:cs typeface="Arial" panose="020B0604020202020204" pitchFamily="34" charset="0"/>
            </a:endParaRPr>
          </a:p>
        </p:txBody>
      </p:sp>
      <p:sp>
        <p:nvSpPr>
          <p:cNvPr id="10244" name="Text Box 4">
            <a:extLst>
              <a:ext uri="{FF2B5EF4-FFF2-40B4-BE49-F238E27FC236}">
                <a16:creationId xmlns:a16="http://schemas.microsoft.com/office/drawing/2014/main" id="{3450820A-2A51-3D47-A1E8-E39BB1EDFDF0}"/>
              </a:ext>
            </a:extLst>
          </p:cNvPr>
          <p:cNvSpPr txBox="1">
            <a:spLocks noChangeArrowheads="1"/>
          </p:cNvSpPr>
          <p:nvPr/>
        </p:nvSpPr>
        <p:spPr bwMode="auto">
          <a:xfrm>
            <a:off x="0" y="1471613"/>
            <a:ext cx="9144000"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Long sequences lead to memory problems;</a:t>
            </a:r>
          </a:p>
          <a:p>
            <a:pPr>
              <a:spcBef>
                <a:spcPct val="50000"/>
              </a:spcBef>
              <a:defRPr/>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Speed becomes an issue,</a:t>
            </a:r>
          </a:p>
          <a:p>
            <a:pPr>
              <a:spcBef>
                <a:spcPct val="50000"/>
              </a:spcBef>
              <a:defRPr/>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Long alignments are very sensitive to parameters,</a:t>
            </a:r>
          </a:p>
          <a:p>
            <a:pPr>
              <a:spcBef>
                <a:spcPct val="50000"/>
              </a:spcBef>
              <a:defRPr/>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 Accuracy is difficult to measure and to achieve.</a:t>
            </a:r>
          </a:p>
        </p:txBody>
      </p:sp>
      <p:sp>
        <p:nvSpPr>
          <p:cNvPr id="10245" name="Text Box 5">
            <a:extLst>
              <a:ext uri="{FF2B5EF4-FFF2-40B4-BE49-F238E27FC236}">
                <a16:creationId xmlns:a16="http://schemas.microsoft.com/office/drawing/2014/main" id="{6BD98AB5-ABD7-E549-A349-500EFF5AEC0D}"/>
              </a:ext>
            </a:extLst>
          </p:cNvPr>
          <p:cNvSpPr txBox="1">
            <a:spLocks noChangeArrowheads="1"/>
          </p:cNvSpPr>
          <p:nvPr/>
        </p:nvSpPr>
        <p:spPr bwMode="auto">
          <a:xfrm>
            <a:off x="0" y="4165600"/>
            <a:ext cx="435610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x-none" b="1">
                <a:latin typeface="Arial" charset="0"/>
                <a:ea typeface="Arial" charset="0"/>
                <a:cs typeface="Arial" charset="0"/>
              </a:rPr>
              <a:t>Some existing programs:</a:t>
            </a:r>
          </a:p>
          <a:p>
            <a:pPr>
              <a:spcBef>
                <a:spcPct val="50000"/>
              </a:spcBef>
              <a:defRPr/>
            </a:pPr>
            <a:r>
              <a:rPr lang="en-GB" altLang="x-none" b="1" err="1">
                <a:solidFill>
                  <a:srgbClr val="0000FF"/>
                </a:solidFill>
                <a:latin typeface="Arial" charset="0"/>
                <a:ea typeface="Arial" charset="0"/>
                <a:cs typeface="Arial" charset="0"/>
              </a:rPr>
              <a:t>MUMmer</a:t>
            </a:r>
            <a:r>
              <a:rPr lang="en-GB" altLang="x-none" b="1">
                <a:solidFill>
                  <a:srgbClr val="0000FF"/>
                </a:solidFill>
                <a:latin typeface="Arial" charset="0"/>
                <a:ea typeface="Arial" charset="0"/>
                <a:cs typeface="Arial" charset="0"/>
              </a:rPr>
              <a:t>;</a:t>
            </a:r>
          </a:p>
          <a:p>
            <a:pPr>
              <a:spcBef>
                <a:spcPct val="50000"/>
              </a:spcBef>
              <a:defRPr/>
            </a:pPr>
            <a:r>
              <a:rPr lang="en-GB" altLang="x-none" b="1">
                <a:solidFill>
                  <a:srgbClr val="0000FF"/>
                </a:solidFill>
                <a:latin typeface="Arial" charset="0"/>
                <a:ea typeface="Arial" charset="0"/>
                <a:cs typeface="Arial" charset="0"/>
              </a:rPr>
              <a:t>AVID; MAVID</a:t>
            </a:r>
          </a:p>
          <a:p>
            <a:pPr>
              <a:spcBef>
                <a:spcPct val="50000"/>
              </a:spcBef>
              <a:defRPr/>
            </a:pPr>
            <a:r>
              <a:rPr lang="en-GB" altLang="x-none" b="1">
                <a:solidFill>
                  <a:srgbClr val="0000FF"/>
                </a:solidFill>
                <a:latin typeface="Arial" charset="0"/>
                <a:ea typeface="Arial" charset="0"/>
                <a:cs typeface="Arial" charset="0"/>
              </a:rPr>
              <a:t>BLASTZ,</a:t>
            </a:r>
          </a:p>
          <a:p>
            <a:pPr>
              <a:spcBef>
                <a:spcPct val="50000"/>
              </a:spcBef>
              <a:defRPr/>
            </a:pPr>
            <a:r>
              <a:rPr lang="en-GB" altLang="x-none" b="1">
                <a:solidFill>
                  <a:srgbClr val="0000FF"/>
                </a:solidFill>
                <a:latin typeface="Arial" charset="0"/>
                <a:ea typeface="Arial" charset="0"/>
                <a:cs typeface="Arial" charset="0"/>
              </a:rPr>
              <a:t>LAGAN; MLAGAN; MAUVE</a:t>
            </a:r>
          </a:p>
        </p:txBody>
      </p:sp>
      <p:sp>
        <p:nvSpPr>
          <p:cNvPr id="22533" name="ZoneTexte 1">
            <a:extLst>
              <a:ext uri="{FF2B5EF4-FFF2-40B4-BE49-F238E27FC236}">
                <a16:creationId xmlns:a16="http://schemas.microsoft.com/office/drawing/2014/main" id="{E889160B-066F-AC4B-A4A4-7D191740E3E9}"/>
              </a:ext>
            </a:extLst>
          </p:cNvPr>
          <p:cNvSpPr txBox="1">
            <a:spLocks noChangeArrowheads="1"/>
          </p:cNvSpPr>
          <p:nvPr/>
        </p:nvSpPr>
        <p:spPr bwMode="auto">
          <a:xfrm>
            <a:off x="-36513" y="765175"/>
            <a:ext cx="946785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b="1">
                <a:latin typeface="Arial" panose="020B0604020202020204" pitchFamily="34" charset="0"/>
                <a:cs typeface="Arial" panose="020B0604020202020204" pitchFamily="34" charset="0"/>
              </a:rPr>
              <a:t>Compared to “standard” sequence alignments: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additive="base">
                                        <p:cTn id="7" dur="500" fill="hold"/>
                                        <p:tgtEl>
                                          <p:spTgt spid="10245"/>
                                        </p:tgtEl>
                                        <p:attrNameLst>
                                          <p:attrName>ppt_x</p:attrName>
                                        </p:attrNameLst>
                                      </p:cBhvr>
                                      <p:tavLst>
                                        <p:tav tm="0">
                                          <p:val>
                                            <p:strVal val="#ppt_x"/>
                                          </p:val>
                                        </p:tav>
                                        <p:tav tm="100000">
                                          <p:val>
                                            <p:strVal val="#ppt_x"/>
                                          </p:val>
                                        </p:tav>
                                      </p:tavLst>
                                    </p:anim>
                                    <p:anim calcmode="lin" valueType="num">
                                      <p:cBhvr additive="base">
                                        <p:cTn id="8"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3">
            <a:extLst>
              <a:ext uri="{FF2B5EF4-FFF2-40B4-BE49-F238E27FC236}">
                <a16:creationId xmlns:a16="http://schemas.microsoft.com/office/drawing/2014/main" id="{CB0ACA75-8880-BA4E-ADB4-13A94FF5969F}"/>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50000"/>
              </a:spcBef>
              <a:buFontTx/>
              <a:buNone/>
            </a:pPr>
            <a:r>
              <a:rPr lang="en-GB" altLang="fr-FR" sz="3600" b="1">
                <a:solidFill>
                  <a:srgbClr val="0000FF"/>
                </a:solidFill>
                <a:latin typeface="Arial" panose="020B0604020202020204" pitchFamily="34" charset="0"/>
                <a:cs typeface="Arial" panose="020B0604020202020204" pitchFamily="34" charset="0"/>
              </a:rPr>
              <a:t>Aligning genomes of large sequences</a:t>
            </a:r>
            <a:endParaRPr lang="en-GB" altLang="fr-FR" sz="3600">
              <a:solidFill>
                <a:srgbClr val="0000FF"/>
              </a:solidFill>
              <a:latin typeface="Arial" panose="020B0604020202020204" pitchFamily="34" charset="0"/>
              <a:cs typeface="Arial" panose="020B0604020202020204" pitchFamily="34" charset="0"/>
            </a:endParaRPr>
          </a:p>
        </p:txBody>
      </p:sp>
      <p:sp>
        <p:nvSpPr>
          <p:cNvPr id="24578" name="ZoneTexte 2">
            <a:extLst>
              <a:ext uri="{FF2B5EF4-FFF2-40B4-BE49-F238E27FC236}">
                <a16:creationId xmlns:a16="http://schemas.microsoft.com/office/drawing/2014/main" id="{81D129C8-2FC0-944B-B426-A9C4AE5E5459}"/>
              </a:ext>
            </a:extLst>
          </p:cNvPr>
          <p:cNvSpPr txBox="1">
            <a:spLocks noChangeArrowheads="1"/>
          </p:cNvSpPr>
          <p:nvPr/>
        </p:nvSpPr>
        <p:spPr bwMode="auto">
          <a:xfrm>
            <a:off x="0" y="1989138"/>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800" b="1">
                <a:latin typeface="Arial" panose="020B0604020202020204" pitchFamily="34" charset="0"/>
                <a:cs typeface="Arial" panose="020B0604020202020204" pitchFamily="34" charset="0"/>
              </a:rPr>
              <a:t>There are 2 main approaches:</a:t>
            </a:r>
          </a:p>
          <a:p>
            <a:pPr>
              <a:spcBef>
                <a:spcPct val="0"/>
              </a:spcBef>
              <a:buFontTx/>
              <a:buNone/>
            </a:pPr>
            <a:endParaRPr lang="en-GB" altLang="fr-FR" sz="2800" b="1">
              <a:latin typeface="Arial" panose="020B0604020202020204" pitchFamily="34" charset="0"/>
              <a:cs typeface="Arial" panose="020B0604020202020204" pitchFamily="34" charset="0"/>
            </a:endParaRPr>
          </a:p>
          <a:p>
            <a:pPr>
              <a:spcBef>
                <a:spcPct val="0"/>
              </a:spcBef>
              <a:buFontTx/>
              <a:buNone/>
            </a:pPr>
            <a:r>
              <a:rPr lang="en-GB" altLang="fr-FR" sz="2800" b="1">
                <a:solidFill>
                  <a:srgbClr val="FF0000"/>
                </a:solidFill>
                <a:latin typeface="Arial" panose="020B0604020202020204" pitchFamily="34" charset="0"/>
                <a:cs typeface="Arial" panose="020B0604020202020204" pitchFamily="34" charset="0"/>
              </a:rPr>
              <a:t>•</a:t>
            </a:r>
            <a:r>
              <a:rPr lang="en-GB" altLang="fr-FR" sz="2800" b="1">
                <a:latin typeface="Arial" panose="020B0604020202020204" pitchFamily="34" charset="0"/>
                <a:cs typeface="Arial" panose="020B0604020202020204" pitchFamily="34" charset="0"/>
              </a:rPr>
              <a:t> Anchor based approach</a:t>
            </a:r>
          </a:p>
          <a:p>
            <a:pPr>
              <a:spcBef>
                <a:spcPct val="0"/>
              </a:spcBef>
              <a:buFontTx/>
              <a:buNone/>
            </a:pPr>
            <a:r>
              <a:rPr lang="en-GB" altLang="fr-FR" sz="2800" b="1">
                <a:solidFill>
                  <a:srgbClr val="FF0000"/>
                </a:solidFill>
                <a:latin typeface="Arial" panose="020B0604020202020204" pitchFamily="34" charset="0"/>
                <a:cs typeface="Arial" panose="020B0604020202020204" pitchFamily="34" charset="0"/>
              </a:rPr>
              <a:t>•</a:t>
            </a:r>
            <a:r>
              <a:rPr lang="en-GB" altLang="fr-FR" sz="2800" b="1">
                <a:latin typeface="Arial" panose="020B0604020202020204" pitchFamily="34" charset="0"/>
                <a:cs typeface="Arial" panose="020B0604020202020204" pitchFamily="34" charset="0"/>
              </a:rPr>
              <a:t> Suffix-tree based approach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5EBBE62C-B674-CF4F-B959-185DA3CB7DCE}"/>
              </a:ext>
            </a:extLst>
          </p:cNvPr>
          <p:cNvSpPr>
            <a:spLocks noChangeArrowheads="1"/>
          </p:cNvSpPr>
          <p:nvPr/>
        </p:nvSpPr>
        <p:spPr bwMode="auto">
          <a:xfrm>
            <a:off x="0" y="1341438"/>
            <a:ext cx="9144000"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GB" altLang="x-none" sz="2800" b="1">
                <a:latin typeface="Arial" charset="0"/>
                <a:ea typeface="Arial" charset="0"/>
                <a:cs typeface="Arial" charset="0"/>
              </a:rPr>
              <a:t>Most of genome alignment programs follow an </a:t>
            </a:r>
            <a:r>
              <a:rPr lang="en-GB" altLang="x-none" sz="2800" b="1">
                <a:solidFill>
                  <a:srgbClr val="FF0000"/>
                </a:solidFill>
                <a:latin typeface="Arial" charset="0"/>
                <a:ea typeface="Arial" charset="0"/>
                <a:cs typeface="Arial" charset="0"/>
              </a:rPr>
              <a:t>anchor-based</a:t>
            </a:r>
            <a:r>
              <a:rPr lang="en-GB" altLang="x-none" sz="2800" b="1">
                <a:latin typeface="Arial" charset="0"/>
                <a:ea typeface="Arial" charset="0"/>
                <a:cs typeface="Arial" charset="0"/>
              </a:rPr>
              <a:t> approach:</a:t>
            </a:r>
          </a:p>
          <a:p>
            <a:pPr>
              <a:defRPr/>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computation of potential anchors;</a:t>
            </a:r>
          </a:p>
          <a:p>
            <a:pPr>
              <a:defRPr/>
            </a:pPr>
            <a:r>
              <a:rPr lang="en-GB" altLang="x-none" sz="2800" b="1">
                <a:solidFill>
                  <a:srgbClr val="FF0000"/>
                </a:solidFill>
                <a:latin typeface="Arial" charset="0"/>
                <a:ea typeface="Arial" charset="0"/>
                <a:cs typeface="Arial" charset="0"/>
              </a:rPr>
              <a:t>-</a:t>
            </a:r>
            <a:r>
              <a:rPr lang="en-GB" altLang="x-none" sz="2800" b="1">
                <a:latin typeface="Arial" charset="0"/>
                <a:ea typeface="Arial" charset="0"/>
                <a:cs typeface="Arial" charset="0"/>
              </a:rPr>
              <a:t>computation of a collinear sequence of non-overlapping potential anchors;</a:t>
            </a:r>
          </a:p>
        </p:txBody>
      </p:sp>
      <p:sp>
        <p:nvSpPr>
          <p:cNvPr id="25602" name="ZoneTexte 1">
            <a:extLst>
              <a:ext uri="{FF2B5EF4-FFF2-40B4-BE49-F238E27FC236}">
                <a16:creationId xmlns:a16="http://schemas.microsoft.com/office/drawing/2014/main" id="{3D19F2FD-8DE1-DD4C-886B-C029848C5933}"/>
              </a:ext>
            </a:extLst>
          </p:cNvPr>
          <p:cNvSpPr txBox="1">
            <a:spLocks noChangeArrowheads="1"/>
          </p:cNvSpPr>
          <p:nvPr/>
        </p:nvSpPr>
        <p:spPr bwMode="auto">
          <a:xfrm>
            <a:off x="0" y="-26988"/>
            <a:ext cx="91440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lgn="ctr">
              <a:spcBef>
                <a:spcPct val="0"/>
              </a:spcBef>
              <a:buFontTx/>
              <a:buNone/>
            </a:pPr>
            <a:r>
              <a:rPr lang="en-GB" altLang="fr-FR" sz="3600" b="1">
                <a:solidFill>
                  <a:srgbClr val="0000FF"/>
                </a:solidFill>
                <a:latin typeface="Arial" panose="020B0604020202020204" pitchFamily="34" charset="0"/>
                <a:cs typeface="Arial" panose="020B0604020202020204" pitchFamily="34" charset="0"/>
              </a:rPr>
              <a:t>Anchor-based approach</a:t>
            </a:r>
          </a:p>
        </p:txBody>
      </p:sp>
      <p:sp>
        <p:nvSpPr>
          <p:cNvPr id="25603" name="ZoneTexte 2">
            <a:extLst>
              <a:ext uri="{FF2B5EF4-FFF2-40B4-BE49-F238E27FC236}">
                <a16:creationId xmlns:a16="http://schemas.microsoft.com/office/drawing/2014/main" id="{57443F0B-B474-6A41-B683-EAD413456D5C}"/>
              </a:ext>
            </a:extLst>
          </p:cNvPr>
          <p:cNvSpPr txBox="1">
            <a:spLocks noChangeArrowheads="1"/>
          </p:cNvSpPr>
          <p:nvPr/>
        </p:nvSpPr>
        <p:spPr bwMode="auto">
          <a:xfrm>
            <a:off x="0" y="4221163"/>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defRPr>
            </a:lvl1pPr>
            <a:lvl2pPr marL="742950" indent="-285750">
              <a:spcBef>
                <a:spcPct val="20000"/>
              </a:spcBef>
              <a:buChar char="–"/>
              <a:defRPr sz="2800">
                <a:solidFill>
                  <a:schemeClr val="tx1"/>
                </a:solidFill>
                <a:latin typeface="Times" pitchFamily="2" charset="0"/>
              </a:defRPr>
            </a:lvl2pPr>
            <a:lvl3pPr marL="1143000" indent="-228600">
              <a:spcBef>
                <a:spcPct val="20000"/>
              </a:spcBef>
              <a:buChar char="•"/>
              <a:defRPr sz="2400">
                <a:solidFill>
                  <a:schemeClr val="tx1"/>
                </a:solidFill>
                <a:latin typeface="Times" pitchFamily="2" charset="0"/>
              </a:defRPr>
            </a:lvl3pPr>
            <a:lvl4pPr marL="1600200" indent="-228600">
              <a:spcBef>
                <a:spcPct val="20000"/>
              </a:spcBef>
              <a:buChar char="–"/>
              <a:defRPr sz="2000">
                <a:solidFill>
                  <a:schemeClr val="tx1"/>
                </a:solidFill>
                <a:latin typeface="Times" pitchFamily="2" charset="0"/>
              </a:defRPr>
            </a:lvl4pPr>
            <a:lvl5pPr marL="2057400" indent="-228600">
              <a:spcBef>
                <a:spcPct val="20000"/>
              </a:spcBef>
              <a:buChar char="»"/>
              <a:defRPr sz="2000">
                <a:solidFill>
                  <a:schemeClr val="tx1"/>
                </a:solidFill>
                <a:latin typeface="Times" pitchFamily="2" charset="0"/>
              </a:defRPr>
            </a:lvl5pPr>
            <a:lvl6pPr marL="2514600" indent="-228600" eaLnBrk="0" fontAlgn="base" hangingPunct="0">
              <a:spcBef>
                <a:spcPct val="20000"/>
              </a:spcBef>
              <a:spcAft>
                <a:spcPct val="0"/>
              </a:spcAft>
              <a:buChar char="»"/>
              <a:defRPr sz="2000">
                <a:solidFill>
                  <a:schemeClr val="tx1"/>
                </a:solidFill>
                <a:latin typeface="Times" pitchFamily="2" charset="0"/>
              </a:defRPr>
            </a:lvl6pPr>
            <a:lvl7pPr marL="2971800" indent="-228600" eaLnBrk="0" fontAlgn="base" hangingPunct="0">
              <a:spcBef>
                <a:spcPct val="20000"/>
              </a:spcBef>
              <a:spcAft>
                <a:spcPct val="0"/>
              </a:spcAft>
              <a:buChar char="»"/>
              <a:defRPr sz="2000">
                <a:solidFill>
                  <a:schemeClr val="tx1"/>
                </a:solidFill>
                <a:latin typeface="Times" pitchFamily="2" charset="0"/>
              </a:defRPr>
            </a:lvl7pPr>
            <a:lvl8pPr marL="3429000" indent="-228600" eaLnBrk="0" fontAlgn="base" hangingPunct="0">
              <a:spcBef>
                <a:spcPct val="20000"/>
              </a:spcBef>
              <a:spcAft>
                <a:spcPct val="0"/>
              </a:spcAft>
              <a:buChar char="»"/>
              <a:defRPr sz="2000">
                <a:solidFill>
                  <a:schemeClr val="tx1"/>
                </a:solidFill>
                <a:latin typeface="Times" pitchFamily="2" charset="0"/>
              </a:defRPr>
            </a:lvl8pPr>
            <a:lvl9pPr marL="3886200" indent="-228600" eaLnBrk="0" fontAlgn="base" hangingPunct="0">
              <a:spcBef>
                <a:spcPct val="20000"/>
              </a:spcBef>
              <a:spcAft>
                <a:spcPct val="0"/>
              </a:spcAft>
              <a:buChar char="»"/>
              <a:defRPr sz="2000">
                <a:solidFill>
                  <a:schemeClr val="tx1"/>
                </a:solidFill>
                <a:latin typeface="Times" pitchFamily="2" charset="0"/>
              </a:defRPr>
            </a:lvl9pPr>
          </a:lstStyle>
          <a:p>
            <a:pPr>
              <a:spcBef>
                <a:spcPct val="0"/>
              </a:spcBef>
              <a:buFontTx/>
              <a:buNone/>
            </a:pPr>
            <a:r>
              <a:rPr lang="en-GB" altLang="fr-FR" sz="2800" b="1">
                <a:latin typeface="Arial" panose="020B0604020202020204" pitchFamily="34" charset="0"/>
                <a:cs typeface="Arial" panose="020B0604020202020204" pitchFamily="34" charset="0"/>
              </a:rPr>
              <a:t>These anchors form the basis of the alignment and alignment of the gap in between the anchors.</a:t>
            </a:r>
          </a:p>
        </p:txBody>
      </p:sp>
    </p:spTree>
  </p:cSld>
  <p:clrMapOvr>
    <a:masterClrMapping/>
  </p:clrMapOvr>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ouvelle présentation">
      <a:majorFont>
        <a:latin typeface="Times"/>
        <a:ea typeface=""/>
        <a:cs typeface=""/>
      </a:majorFont>
      <a:minorFont>
        <a:latin typeface="Times"/>
        <a:ea typeface=""/>
        <a:cs typeface=""/>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x-none"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x-none" sz="2400" b="0" i="0" u="none" strike="noStrike" cap="none" normalizeH="0" baseline="0">
            <a:ln>
              <a:noFill/>
            </a:ln>
            <a:solidFill>
              <a:schemeClr val="tx1"/>
            </a:solidFill>
            <a:effectLst/>
            <a:latin typeface="Times"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uvelle pré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uvelle pré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uvelle pré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uvelle pré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uvelle pré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uvelle pré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uvelle pré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uvelle pré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TotalTime>
  <Words>1930</Words>
  <Application>Microsoft Macintosh PowerPoint</Application>
  <PresentationFormat>Affichage à l'écran (4:3)</PresentationFormat>
  <Paragraphs>259</Paragraphs>
  <Slides>31</Slides>
  <Notes>14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31</vt:i4>
      </vt:variant>
    </vt:vector>
  </HeadingPairs>
  <TitlesOfParts>
    <vt:vector size="43" baseType="lpstr">
      <vt:lpstr>Times</vt:lpstr>
      <vt:lpstr>Arial</vt:lpstr>
      <vt:lpstr>Helvetica</vt:lpstr>
      <vt:lpstr>ＭＳ Ｐゴシック</vt:lpstr>
      <vt:lpstr>Courier New</vt:lpstr>
      <vt:lpstr>Impact</vt:lpstr>
      <vt:lpstr>Wingdings</vt:lpstr>
      <vt:lpstr>Courier</vt:lpstr>
      <vt:lpstr>新細明體</vt:lpstr>
      <vt:lpstr>Times New Roman</vt:lpstr>
      <vt:lpstr>Lucida Grande</vt:lpstr>
      <vt:lpstr>Nouvelle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Institut Pasteur</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Fredj Tekaia</dc:creator>
  <cp:lastModifiedBy>Utilisateur de Microsoft Office</cp:lastModifiedBy>
  <cp:revision>109</cp:revision>
  <dcterms:created xsi:type="dcterms:W3CDTF">2004-02-04T11:37:36Z</dcterms:created>
  <dcterms:modified xsi:type="dcterms:W3CDTF">2018-05-05T14:08:47Z</dcterms:modified>
</cp:coreProperties>
</file>